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75" r:id="rId5"/>
    <p:sldId id="272" r:id="rId6"/>
    <p:sldId id="260" r:id="rId7"/>
    <p:sldId id="263" r:id="rId8"/>
    <p:sldId id="261" r:id="rId9"/>
    <p:sldId id="264" r:id="rId10"/>
    <p:sldId id="266" r:id="rId11"/>
    <p:sldId id="267" r:id="rId12"/>
    <p:sldId id="276" r:id="rId13"/>
    <p:sldId id="265" r:id="rId14"/>
    <p:sldId id="268" r:id="rId15"/>
    <p:sldId id="269" r:id="rId16"/>
    <p:sldId id="278" r:id="rId17"/>
    <p:sldId id="279" r:id="rId18"/>
    <p:sldId id="271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CBC"/>
    <a:srgbClr val="F0FAEC"/>
    <a:srgbClr val="C8D9C2"/>
    <a:srgbClr val="C1E9B1"/>
    <a:srgbClr val="B4E5A2"/>
    <a:srgbClr val="ECF9E7"/>
    <a:srgbClr val="000000"/>
    <a:srgbClr val="042433"/>
    <a:srgbClr val="D9F2D0"/>
    <a:srgbClr val="DCE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9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A9393-14E8-456C-9ADB-C083CD9343A3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90A56-ACB8-4713-9D32-C7F9DD26041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3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Concept of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geodiv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Boothroyd et al., 2019; Gray, 2004. 4 components: </a:t>
            </a:r>
            <a:r>
              <a:rPr lang="nl-NL" dirty="0"/>
              <a:t>Gray (2013). Awareness has </a:t>
            </a:r>
            <a:r>
              <a:rPr lang="nl-NL" dirty="0" err="1"/>
              <a:t>risen</a:t>
            </a:r>
            <a:r>
              <a:rPr lang="nl-NL" dirty="0"/>
              <a:t> G is </a:t>
            </a:r>
            <a:r>
              <a:rPr lang="nl-NL" dirty="0" err="1"/>
              <a:t>fundamental</a:t>
            </a:r>
            <a:r>
              <a:rPr lang="nl-NL" dirty="0"/>
              <a:t> in </a:t>
            </a:r>
            <a:r>
              <a:rPr lang="nl-NL" dirty="0" err="1"/>
              <a:t>understanding</a:t>
            </a:r>
            <a:r>
              <a:rPr lang="nl-NL" dirty="0"/>
              <a:t> Earth </a:t>
            </a:r>
            <a:r>
              <a:rPr lang="nl-NL" dirty="0" err="1"/>
              <a:t>processes</a:t>
            </a:r>
            <a:r>
              <a:rPr lang="nl-NL" dirty="0"/>
              <a:t> and </a:t>
            </a:r>
            <a:r>
              <a:rPr lang="nl-NL" dirty="0" err="1"/>
              <a:t>provid</a:t>
            </a:r>
            <a:r>
              <a:rPr lang="nl-NL" dirty="0"/>
              <a:t> </a:t>
            </a:r>
            <a:r>
              <a:rPr lang="nl-NL" dirty="0" err="1"/>
              <a:t>solid</a:t>
            </a:r>
            <a:r>
              <a:rPr lang="nl-NL" dirty="0"/>
              <a:t> foundation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envion</a:t>
            </a:r>
            <a:r>
              <a:rPr lang="nl-NL" dirty="0"/>
              <a:t> </a:t>
            </a:r>
            <a:r>
              <a:rPr lang="nl-NL" dirty="0" err="1"/>
              <a:t>manag</a:t>
            </a:r>
            <a:r>
              <a:rPr lang="nl-NL" dirty="0"/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Brilha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2016; Gray, 2008; Knudson et al., 2018.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90A56-ACB8-4713-9D32-C7F9DD26041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318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ES benefits </a:t>
            </a:r>
            <a:r>
              <a:rPr lang="nl-NL" dirty="0" err="1"/>
              <a:t>hmns</a:t>
            </a:r>
            <a:r>
              <a:rPr lang="nl-NL" dirty="0"/>
              <a:t> </a:t>
            </a:r>
            <a:r>
              <a:rPr lang="nl-NL" dirty="0" err="1"/>
              <a:t>receive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nature (Fox et al. 2022). </a:t>
            </a:r>
            <a:r>
              <a:rPr lang="nl-NL" dirty="0" err="1"/>
              <a:t>Geodiv</a:t>
            </a:r>
            <a:r>
              <a:rPr lang="nl-NL" dirty="0"/>
              <a:t> </a:t>
            </a:r>
            <a:r>
              <a:rPr lang="nl-NL" dirty="0" err="1"/>
              <a:t>contribute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EC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Supp</a:t>
            </a:r>
            <a:r>
              <a:rPr lang="nl-NL" dirty="0"/>
              <a:t> = habitat </a:t>
            </a:r>
            <a:r>
              <a:rPr lang="nl-NL" dirty="0" err="1"/>
              <a:t>creation</a:t>
            </a:r>
            <a:r>
              <a:rPr lang="nl-NL" dirty="0"/>
              <a:t>, </a:t>
            </a:r>
            <a:r>
              <a:rPr lang="nl-NL" dirty="0" err="1"/>
              <a:t>Prov</a:t>
            </a:r>
            <a:r>
              <a:rPr lang="nl-NL" dirty="0"/>
              <a:t> = Rare </a:t>
            </a:r>
            <a:r>
              <a:rPr lang="nl-NL" dirty="0" err="1"/>
              <a:t>earth</a:t>
            </a:r>
            <a:r>
              <a:rPr lang="nl-NL" dirty="0"/>
              <a:t> </a:t>
            </a:r>
            <a:r>
              <a:rPr lang="nl-NL" dirty="0" err="1"/>
              <a:t>materials</a:t>
            </a:r>
            <a:r>
              <a:rPr lang="nl-NL" dirty="0"/>
              <a:t>, Reg = reg </a:t>
            </a:r>
            <a:r>
              <a:rPr lang="nl-NL" dirty="0" err="1"/>
              <a:t>thermal</a:t>
            </a:r>
            <a:r>
              <a:rPr lang="nl-NL" dirty="0"/>
              <a:t> </a:t>
            </a:r>
            <a:r>
              <a:rPr lang="nl-NL" dirty="0" err="1"/>
              <a:t>flows</a:t>
            </a:r>
            <a:r>
              <a:rPr lang="nl-NL" dirty="0"/>
              <a:t>, Cult = </a:t>
            </a:r>
            <a:r>
              <a:rPr lang="nl-NL" dirty="0" err="1"/>
              <a:t>aesthetic</a:t>
            </a:r>
            <a:r>
              <a:rPr lang="nl-NL" dirty="0"/>
              <a:t> view (Fox et al. 2022; Gordon &amp; </a:t>
            </a:r>
            <a:r>
              <a:rPr lang="nl-NL" dirty="0" err="1"/>
              <a:t>Barron</a:t>
            </a:r>
            <a:r>
              <a:rPr lang="nl-NL" dirty="0"/>
              <a:t>, 2013; Gray, 2013).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90A56-ACB8-4713-9D32-C7F9DD26041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3149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(Ibáñez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Brevik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2022; Santos et al., 2017). 2. (Bucci et al., 2022; De Jong et al., 2021;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Wielemaker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et al., 2001).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90A56-ACB8-4713-9D32-C7F9DD26041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245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90A56-ACB8-4713-9D32-C7F9DD26041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467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How map made. First </a:t>
            </a:r>
            <a:r>
              <a:rPr lang="nl-NL" dirty="0" err="1"/>
              <a:t>highest</a:t>
            </a:r>
            <a:r>
              <a:rPr lang="nl-NL" dirty="0"/>
              <a:t> detail level map made and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GIS-codes </a:t>
            </a:r>
            <a:r>
              <a:rPr lang="nl-NL" dirty="0" err="1"/>
              <a:t>other</a:t>
            </a:r>
            <a:r>
              <a:rPr lang="nl-NL" dirty="0"/>
              <a:t> levels </a:t>
            </a:r>
            <a:r>
              <a:rPr lang="nl-NL" dirty="0" err="1"/>
              <a:t>added</a:t>
            </a:r>
            <a:r>
              <a:rPr lang="nl-NL" dirty="0"/>
              <a:t>. </a:t>
            </a:r>
            <a:br>
              <a:rPr lang="nl-NL" dirty="0"/>
            </a:br>
            <a:r>
              <a:rPr lang="nl-NL" dirty="0"/>
              <a:t>Great deal is taken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of </a:t>
            </a:r>
            <a:r>
              <a:rPr lang="nl-NL" dirty="0" err="1"/>
              <a:t>colors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visualizations</a:t>
            </a:r>
            <a:r>
              <a:rPr lang="nl-NL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90A56-ACB8-4713-9D32-C7F9DD26041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634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How map made. First </a:t>
            </a:r>
            <a:r>
              <a:rPr lang="nl-NL" dirty="0" err="1"/>
              <a:t>highest</a:t>
            </a:r>
            <a:r>
              <a:rPr lang="nl-NL" dirty="0"/>
              <a:t> detail level map made and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GIS-codes </a:t>
            </a:r>
            <a:r>
              <a:rPr lang="nl-NL" dirty="0" err="1"/>
              <a:t>other</a:t>
            </a:r>
            <a:r>
              <a:rPr lang="nl-NL" dirty="0"/>
              <a:t> levels </a:t>
            </a:r>
            <a:r>
              <a:rPr lang="nl-NL" dirty="0" err="1"/>
              <a:t>added</a:t>
            </a:r>
            <a:r>
              <a:rPr lang="nl-NL" dirty="0"/>
              <a:t>. </a:t>
            </a:r>
            <a:br>
              <a:rPr lang="nl-NL" dirty="0"/>
            </a:br>
            <a:r>
              <a:rPr lang="nl-NL" dirty="0"/>
              <a:t>Great deal is taken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choice</a:t>
            </a:r>
            <a:r>
              <a:rPr lang="nl-NL" dirty="0"/>
              <a:t> of </a:t>
            </a:r>
            <a:r>
              <a:rPr lang="nl-NL" dirty="0" err="1"/>
              <a:t>colors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visualizations</a:t>
            </a:r>
            <a:r>
              <a:rPr lang="nl-NL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90A56-ACB8-4713-9D32-C7F9DD26041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321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research has yielded valuable insights into the visualization and distribution of geodiversity features in Texel.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approach has demonstrated its ability to show geodiversity features across different scales, providing a comprehensive view of landscape dynamics for the case study areas. However, further refinement and standardizations of the methodology are needed to enhance the applicability and accuracy of the geodiversity map.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Conclusions: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90A56-ACB8-4713-9D32-C7F9DD2604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9552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research has yielded valuable insights into the visualization and distribution of geodiversity features in Texel.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approach has demonstrated its ability to show geodiversity features across different scales, providing a comprehensive view of landscape dynamics for the case study areas. However, further refinement and standardizations of the methodology are needed to enhance the applicability and accuracy of the geodiversity map.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Conclusions: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90A56-ACB8-4713-9D32-C7F9DD2604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71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research has yielded valuable insights into the visualization and distribution of geodiversity features in Texel.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approach has demonstrated its ability to show geodiversity features across different scales, providing a comprehensive view of landscape dynamics for the case study areas. However, further refinement and standardizations of the methodology are needed to enhance the applicability and accuracy of the geodiversity map.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Conclusions: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90A56-ACB8-4713-9D32-C7F9DD26041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290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0509-93A6-DA06-A0ED-622A96DE6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E8FD6-A3F5-5515-D9ED-020A16D52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62DF2-F511-A001-E50E-F1FC2164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2A6E7-12BB-6656-2B49-E7843286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5771-F859-5AF0-EF38-5936604C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885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71A1-92BC-81BB-D8CD-BDBC5BD6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879AC-C546-6E90-3E45-B82C59B00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C8BFB-E500-3B09-D21E-5A3F223F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F1D6-74EF-4BD4-F81E-483E6C00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55906-4018-3CBB-DA6C-D5B21EDD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88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CD1CA-581F-8B25-708D-48BEA5BFF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4CDCE-85C1-07D8-FC0C-BC6C04F50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BE07A-D77A-F813-1B08-5D1F7401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DEF90-8B97-493F-00B9-780D26E5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0E0C-6BDB-1959-F4C1-966D037A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829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1677-9A1A-6B7D-99A6-98049F6D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D990-8D46-3F97-789C-C00421B7E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16B7E-9646-B714-020A-C1D18079B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629AC-7A0B-5CB9-B55D-B4236FD4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94AA0-B7C4-3455-8845-CF70564B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11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A476-2E73-3C00-4B20-6A8E6049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AE94F-BAB8-FCCA-8F5F-17DBFE81E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BE9B6-1752-4FDF-C404-BAA1B87D6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37AD7-C36E-5234-1CC4-0575D26F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B138C-78D3-2543-AE10-0CBEC0F9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255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EA13F-6256-17B7-DA51-60DF37CC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A884-3A3A-BA33-A2BC-8BF5A311C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4CB1F-5619-ADCC-9D36-95105ED7C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A2BAF-33FF-090D-5C43-482B785A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1F51C-2F9E-0EAE-5C0C-6FAFE4817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F699F-46A5-5CC0-731C-884EBE70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05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39B3-55E1-EC8E-D878-6E484A58E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FE29-649F-2189-6C82-B3D81A584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127AF-2A52-8500-2EE0-CA25E284E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DEE0BE-6F9E-B993-A9B4-BDE8278B4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9FB513-8C89-4DF6-206B-A04202B35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A9A36-BF03-5A8B-E1B7-C9BE10FE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5F46F-C35C-31C5-208B-6D640AD0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4FCA5F-D01F-B7B8-BA99-166A6F4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06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BD3E-C184-79F8-246F-501E3571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6FE24-FCCC-F20D-A2C6-DA0BE213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378A6-404E-1604-7D26-AF2B8F89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90722-0659-238C-80DB-20A4BF4E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083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C60D4-7FC5-7CA8-DCA3-440EDC8B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29BCD-5A80-EC9C-24B1-4749CA41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73AD4-B151-ECAF-6693-40278FD1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807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657C-B96D-C302-D8A1-26FD15ED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3C04-F491-958E-E062-79AFEC4F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E7D9-94EC-7C8F-BDEE-63281B042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B2D70-FCD0-F27D-FF3E-D74C5BEE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F83C9-E87D-5FEA-AF6D-1292FA0E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765D0-C3DD-E340-A9E2-11ACFCD5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547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BB0A-BC17-E8A3-6407-F2A855F2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38B26-51B6-CE9C-0B7D-10E247D1B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8D360-46E8-BF7A-FF5D-69C6CD4A3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D6F8B-F31B-FE62-8F94-5D94CB97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FE4EE-F4CE-1278-71EB-9232BA89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34A19-819C-A752-A587-926EC390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425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60FA6-8789-E40A-1C35-26322683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B4F81-12F0-D31D-6395-90EF84856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96B0-D602-9270-15BE-1A12660FF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8B533A-9DCD-49BA-A1F1-2A64980664EE}" type="datetimeFigureOut">
              <a:rPr lang="nl-NL" smtClean="0"/>
              <a:t>28-6-2024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01419-49BE-DCAE-5F4F-DBFD73DDD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61077-D3D7-810F-A5F9-57806A489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7FEB2-186A-477C-8E93-79745EE23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298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ourglassthorne.deviantart.com/art/Vintage-Compass-132122118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ourglassthorne.deviantart.com/art/Vintage-Compass-132122118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ourglassthorne.deviantart.com/art/Vintage-Compass-132122118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1787" y="174396"/>
            <a:ext cx="6048509" cy="2387600"/>
          </a:xfrm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Mapping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geodiversity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in Texel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461FA-872A-AF16-5C20-513930304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6159" y="2291478"/>
            <a:ext cx="3539764" cy="1655762"/>
          </a:xfrm>
        </p:spPr>
        <p:txBody>
          <a:bodyPr>
            <a:normAutofit/>
          </a:bodyPr>
          <a:lstStyle/>
          <a:p>
            <a:br>
              <a:rPr lang="en-US" sz="1600" i="1" dirty="0"/>
            </a:br>
            <a:r>
              <a:rPr lang="en-US" sz="1600" i="1" dirty="0"/>
              <a:t>Thesis presentation</a:t>
            </a:r>
            <a:br>
              <a:rPr lang="en-US" sz="1600" i="1" dirty="0"/>
            </a:br>
            <a:br>
              <a:rPr lang="en-US" sz="1600" i="1" dirty="0"/>
            </a:br>
            <a:br>
              <a:rPr lang="en-US" sz="1600" i="1" dirty="0"/>
            </a:br>
            <a:endParaRPr lang="nl-NL" sz="1600" i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5C29B5A-D116-678B-49B2-237316274D46}"/>
              </a:ext>
            </a:extLst>
          </p:cNvPr>
          <p:cNvSpPr txBox="1">
            <a:spLocks/>
          </p:cNvSpPr>
          <p:nvPr/>
        </p:nvSpPr>
        <p:spPr>
          <a:xfrm>
            <a:off x="6357604" y="5287297"/>
            <a:ext cx="5721752" cy="3141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</a:t>
            </a:r>
            <a:r>
              <a:rPr lang="en-US" dirty="0" err="1"/>
              <a:t>Minqiu</a:t>
            </a:r>
            <a:r>
              <a:rPr lang="en-US" dirty="0"/>
              <a:t> </a:t>
            </a:r>
            <a:r>
              <a:rPr lang="en-US" dirty="0" err="1"/>
              <a:t>Korevaar</a:t>
            </a:r>
            <a:br>
              <a:rPr lang="en-US" sz="1800" dirty="0"/>
            </a:br>
            <a:endParaRPr lang="en-US" sz="1800" i="1" dirty="0"/>
          </a:p>
          <a:p>
            <a:pPr algn="r"/>
            <a:r>
              <a:rPr lang="en-US" sz="1600" i="1" dirty="0" err="1"/>
              <a:t>Bsc</a:t>
            </a:r>
            <a:r>
              <a:rPr lang="en-US" sz="1600" i="1" dirty="0"/>
              <a:t> Future Planet Studies</a:t>
            </a:r>
            <a:br>
              <a:rPr lang="en-US" sz="1600" i="1" dirty="0"/>
            </a:br>
            <a:r>
              <a:rPr lang="en-US" sz="1600" i="1" dirty="0"/>
              <a:t>Major Future Earth</a:t>
            </a:r>
            <a:br>
              <a:rPr lang="en-US" sz="1600" i="1" dirty="0"/>
            </a:br>
            <a:r>
              <a:rPr lang="en-US" sz="1600" dirty="0"/>
              <a:t>25.06.24</a:t>
            </a:r>
          </a:p>
          <a:p>
            <a:pPr algn="r"/>
            <a:endParaRPr lang="nl-NL" sz="1600" i="1" dirty="0"/>
          </a:p>
        </p:txBody>
      </p:sp>
      <p:sp>
        <p:nvSpPr>
          <p:cNvPr id="6" name="Vrije vorm: vorm 46">
            <a:extLst>
              <a:ext uri="{FF2B5EF4-FFF2-40B4-BE49-F238E27FC236}">
                <a16:creationId xmlns:a16="http://schemas.microsoft.com/office/drawing/2014/main" id="{5C3E2D9A-059E-DE0C-6F6F-517E7F748D85}"/>
              </a:ext>
            </a:extLst>
          </p:cNvPr>
          <p:cNvSpPr/>
          <p:nvPr/>
        </p:nvSpPr>
        <p:spPr>
          <a:xfrm>
            <a:off x="-1082040" y="-4512466"/>
            <a:ext cx="7552288" cy="13370454"/>
          </a:xfrm>
          <a:custGeom>
            <a:avLst/>
            <a:gdLst>
              <a:gd name="connsiteX0" fmla="*/ 5188351 w 7326774"/>
              <a:gd name="connsiteY0" fmla="*/ 11368728 h 13787834"/>
              <a:gd name="connsiteX1" fmla="*/ 6721997 w 7326774"/>
              <a:gd name="connsiteY1" fmla="*/ 11368728 h 13787834"/>
              <a:gd name="connsiteX2" fmla="*/ 7326774 w 7326774"/>
              <a:gd name="connsiteY2" fmla="*/ 12578281 h 13787834"/>
              <a:gd name="connsiteX3" fmla="*/ 6721997 w 7326774"/>
              <a:gd name="connsiteY3" fmla="*/ 13787834 h 13787834"/>
              <a:gd name="connsiteX4" fmla="*/ 5188351 w 7326774"/>
              <a:gd name="connsiteY4" fmla="*/ 13787834 h 13787834"/>
              <a:gd name="connsiteX5" fmla="*/ 4583574 w 7326774"/>
              <a:gd name="connsiteY5" fmla="*/ 12578281 h 13787834"/>
              <a:gd name="connsiteX6" fmla="*/ 604777 w 7326774"/>
              <a:gd name="connsiteY6" fmla="*/ 11368728 h 13787834"/>
              <a:gd name="connsiteX7" fmla="*/ 2138423 w 7326774"/>
              <a:gd name="connsiteY7" fmla="*/ 11368728 h 13787834"/>
              <a:gd name="connsiteX8" fmla="*/ 2743200 w 7326774"/>
              <a:gd name="connsiteY8" fmla="*/ 12578281 h 13787834"/>
              <a:gd name="connsiteX9" fmla="*/ 2138423 w 7326774"/>
              <a:gd name="connsiteY9" fmla="*/ 13787834 h 13787834"/>
              <a:gd name="connsiteX10" fmla="*/ 604777 w 7326774"/>
              <a:gd name="connsiteY10" fmla="*/ 13787834 h 13787834"/>
              <a:gd name="connsiteX11" fmla="*/ 0 w 7326774"/>
              <a:gd name="connsiteY11" fmla="*/ 12578281 h 13787834"/>
              <a:gd name="connsiteX12" fmla="*/ 2896564 w 7326774"/>
              <a:gd name="connsiteY12" fmla="*/ 10159174 h 13787834"/>
              <a:gd name="connsiteX13" fmla="*/ 4430210 w 7326774"/>
              <a:gd name="connsiteY13" fmla="*/ 10159174 h 13787834"/>
              <a:gd name="connsiteX14" fmla="*/ 5034987 w 7326774"/>
              <a:gd name="connsiteY14" fmla="*/ 11368727 h 13787834"/>
              <a:gd name="connsiteX15" fmla="*/ 4430210 w 7326774"/>
              <a:gd name="connsiteY15" fmla="*/ 12578280 h 13787834"/>
              <a:gd name="connsiteX16" fmla="*/ 2896564 w 7326774"/>
              <a:gd name="connsiteY16" fmla="*/ 12578280 h 13787834"/>
              <a:gd name="connsiteX17" fmla="*/ 2291787 w 7326774"/>
              <a:gd name="connsiteY17" fmla="*/ 11368727 h 13787834"/>
              <a:gd name="connsiteX18" fmla="*/ 5188351 w 7326774"/>
              <a:gd name="connsiteY18" fmla="*/ 8828934 h 13787834"/>
              <a:gd name="connsiteX19" fmla="*/ 6721997 w 7326774"/>
              <a:gd name="connsiteY19" fmla="*/ 8828934 h 13787834"/>
              <a:gd name="connsiteX20" fmla="*/ 7326774 w 7326774"/>
              <a:gd name="connsiteY20" fmla="*/ 10038487 h 13787834"/>
              <a:gd name="connsiteX21" fmla="*/ 6721997 w 7326774"/>
              <a:gd name="connsiteY21" fmla="*/ 11248040 h 13787834"/>
              <a:gd name="connsiteX22" fmla="*/ 5188351 w 7326774"/>
              <a:gd name="connsiteY22" fmla="*/ 11248040 h 13787834"/>
              <a:gd name="connsiteX23" fmla="*/ 4583574 w 7326774"/>
              <a:gd name="connsiteY23" fmla="*/ 10038487 h 13787834"/>
              <a:gd name="connsiteX24" fmla="*/ 604777 w 7326774"/>
              <a:gd name="connsiteY24" fmla="*/ 8828934 h 13787834"/>
              <a:gd name="connsiteX25" fmla="*/ 2138423 w 7326774"/>
              <a:gd name="connsiteY25" fmla="*/ 8828934 h 13787834"/>
              <a:gd name="connsiteX26" fmla="*/ 2743200 w 7326774"/>
              <a:gd name="connsiteY26" fmla="*/ 10038487 h 13787834"/>
              <a:gd name="connsiteX27" fmla="*/ 2138423 w 7326774"/>
              <a:gd name="connsiteY27" fmla="*/ 11248040 h 13787834"/>
              <a:gd name="connsiteX28" fmla="*/ 604777 w 7326774"/>
              <a:gd name="connsiteY28" fmla="*/ 11248040 h 13787834"/>
              <a:gd name="connsiteX29" fmla="*/ 0 w 7326774"/>
              <a:gd name="connsiteY29" fmla="*/ 10038487 h 13787834"/>
              <a:gd name="connsiteX30" fmla="*/ 2896564 w 7326774"/>
              <a:gd name="connsiteY30" fmla="*/ 7619380 h 13787834"/>
              <a:gd name="connsiteX31" fmla="*/ 4430210 w 7326774"/>
              <a:gd name="connsiteY31" fmla="*/ 7619380 h 13787834"/>
              <a:gd name="connsiteX32" fmla="*/ 5034987 w 7326774"/>
              <a:gd name="connsiteY32" fmla="*/ 8828933 h 13787834"/>
              <a:gd name="connsiteX33" fmla="*/ 4430210 w 7326774"/>
              <a:gd name="connsiteY33" fmla="*/ 10038486 h 13787834"/>
              <a:gd name="connsiteX34" fmla="*/ 2896564 w 7326774"/>
              <a:gd name="connsiteY34" fmla="*/ 10038486 h 13787834"/>
              <a:gd name="connsiteX35" fmla="*/ 2291787 w 7326774"/>
              <a:gd name="connsiteY35" fmla="*/ 8828933 h 13787834"/>
              <a:gd name="connsiteX36" fmla="*/ 5188351 w 7326774"/>
              <a:gd name="connsiteY36" fmla="*/ 6289140 h 13787834"/>
              <a:gd name="connsiteX37" fmla="*/ 6721997 w 7326774"/>
              <a:gd name="connsiteY37" fmla="*/ 6289140 h 13787834"/>
              <a:gd name="connsiteX38" fmla="*/ 7326774 w 7326774"/>
              <a:gd name="connsiteY38" fmla="*/ 7498693 h 13787834"/>
              <a:gd name="connsiteX39" fmla="*/ 6721997 w 7326774"/>
              <a:gd name="connsiteY39" fmla="*/ 8708246 h 13787834"/>
              <a:gd name="connsiteX40" fmla="*/ 5188351 w 7326774"/>
              <a:gd name="connsiteY40" fmla="*/ 8708246 h 13787834"/>
              <a:gd name="connsiteX41" fmla="*/ 4583574 w 7326774"/>
              <a:gd name="connsiteY41" fmla="*/ 7498693 h 13787834"/>
              <a:gd name="connsiteX42" fmla="*/ 604777 w 7326774"/>
              <a:gd name="connsiteY42" fmla="*/ 6289140 h 13787834"/>
              <a:gd name="connsiteX43" fmla="*/ 2138423 w 7326774"/>
              <a:gd name="connsiteY43" fmla="*/ 6289140 h 13787834"/>
              <a:gd name="connsiteX44" fmla="*/ 2743200 w 7326774"/>
              <a:gd name="connsiteY44" fmla="*/ 7498693 h 13787834"/>
              <a:gd name="connsiteX45" fmla="*/ 2138423 w 7326774"/>
              <a:gd name="connsiteY45" fmla="*/ 8708246 h 13787834"/>
              <a:gd name="connsiteX46" fmla="*/ 604777 w 7326774"/>
              <a:gd name="connsiteY46" fmla="*/ 8708246 h 13787834"/>
              <a:gd name="connsiteX47" fmla="*/ 0 w 7326774"/>
              <a:gd name="connsiteY47" fmla="*/ 7498693 h 13787834"/>
              <a:gd name="connsiteX48" fmla="*/ 2896564 w 7326774"/>
              <a:gd name="connsiteY48" fmla="*/ 5079588 h 13787834"/>
              <a:gd name="connsiteX49" fmla="*/ 4430210 w 7326774"/>
              <a:gd name="connsiteY49" fmla="*/ 5079588 h 13787834"/>
              <a:gd name="connsiteX50" fmla="*/ 5034987 w 7326774"/>
              <a:gd name="connsiteY50" fmla="*/ 6289139 h 13787834"/>
              <a:gd name="connsiteX51" fmla="*/ 4430210 w 7326774"/>
              <a:gd name="connsiteY51" fmla="*/ 7498692 h 13787834"/>
              <a:gd name="connsiteX52" fmla="*/ 2896564 w 7326774"/>
              <a:gd name="connsiteY52" fmla="*/ 7498692 h 13787834"/>
              <a:gd name="connsiteX53" fmla="*/ 2291787 w 7326774"/>
              <a:gd name="connsiteY53" fmla="*/ 6289139 h 13787834"/>
              <a:gd name="connsiteX54" fmla="*/ 604777 w 7326774"/>
              <a:gd name="connsiteY54" fmla="*/ 3749349 h 13787834"/>
              <a:gd name="connsiteX55" fmla="*/ 2138423 w 7326774"/>
              <a:gd name="connsiteY55" fmla="*/ 3749349 h 13787834"/>
              <a:gd name="connsiteX56" fmla="*/ 2743200 w 7326774"/>
              <a:gd name="connsiteY56" fmla="*/ 4958902 h 13787834"/>
              <a:gd name="connsiteX57" fmla="*/ 2138423 w 7326774"/>
              <a:gd name="connsiteY57" fmla="*/ 6168453 h 13787834"/>
              <a:gd name="connsiteX58" fmla="*/ 604777 w 7326774"/>
              <a:gd name="connsiteY58" fmla="*/ 6168453 h 13787834"/>
              <a:gd name="connsiteX59" fmla="*/ 0 w 7326774"/>
              <a:gd name="connsiteY59" fmla="*/ 4958902 h 13787834"/>
              <a:gd name="connsiteX60" fmla="*/ 5188351 w 7326774"/>
              <a:gd name="connsiteY60" fmla="*/ 3749348 h 13787834"/>
              <a:gd name="connsiteX61" fmla="*/ 6721997 w 7326774"/>
              <a:gd name="connsiteY61" fmla="*/ 3749348 h 13787834"/>
              <a:gd name="connsiteX62" fmla="*/ 7326774 w 7326774"/>
              <a:gd name="connsiteY62" fmla="*/ 4958902 h 13787834"/>
              <a:gd name="connsiteX63" fmla="*/ 6721997 w 7326774"/>
              <a:gd name="connsiteY63" fmla="*/ 6168453 h 13787834"/>
              <a:gd name="connsiteX64" fmla="*/ 5188351 w 7326774"/>
              <a:gd name="connsiteY64" fmla="*/ 6168453 h 13787834"/>
              <a:gd name="connsiteX65" fmla="*/ 4583574 w 7326774"/>
              <a:gd name="connsiteY65" fmla="*/ 4958902 h 13787834"/>
              <a:gd name="connsiteX66" fmla="*/ 2896564 w 7326774"/>
              <a:gd name="connsiteY66" fmla="*/ 2539794 h 13787834"/>
              <a:gd name="connsiteX67" fmla="*/ 4430210 w 7326774"/>
              <a:gd name="connsiteY67" fmla="*/ 2539794 h 13787834"/>
              <a:gd name="connsiteX68" fmla="*/ 5034987 w 7326774"/>
              <a:gd name="connsiteY68" fmla="*/ 3749348 h 13787834"/>
              <a:gd name="connsiteX69" fmla="*/ 4430210 w 7326774"/>
              <a:gd name="connsiteY69" fmla="*/ 4958901 h 13787834"/>
              <a:gd name="connsiteX70" fmla="*/ 2896564 w 7326774"/>
              <a:gd name="connsiteY70" fmla="*/ 4958901 h 13787834"/>
              <a:gd name="connsiteX71" fmla="*/ 2291787 w 7326774"/>
              <a:gd name="connsiteY71" fmla="*/ 3749348 h 13787834"/>
              <a:gd name="connsiteX72" fmla="*/ 604777 w 7326774"/>
              <a:gd name="connsiteY72" fmla="*/ 1209554 h 13787834"/>
              <a:gd name="connsiteX73" fmla="*/ 2138423 w 7326774"/>
              <a:gd name="connsiteY73" fmla="*/ 1209554 h 13787834"/>
              <a:gd name="connsiteX74" fmla="*/ 2743200 w 7326774"/>
              <a:gd name="connsiteY74" fmla="*/ 2419107 h 13787834"/>
              <a:gd name="connsiteX75" fmla="*/ 2138423 w 7326774"/>
              <a:gd name="connsiteY75" fmla="*/ 3628660 h 13787834"/>
              <a:gd name="connsiteX76" fmla="*/ 604777 w 7326774"/>
              <a:gd name="connsiteY76" fmla="*/ 3628660 h 13787834"/>
              <a:gd name="connsiteX77" fmla="*/ 0 w 7326774"/>
              <a:gd name="connsiteY77" fmla="*/ 2419107 h 13787834"/>
              <a:gd name="connsiteX78" fmla="*/ 5188351 w 7326774"/>
              <a:gd name="connsiteY78" fmla="*/ 1209554 h 13787834"/>
              <a:gd name="connsiteX79" fmla="*/ 6721997 w 7326774"/>
              <a:gd name="connsiteY79" fmla="*/ 1209554 h 13787834"/>
              <a:gd name="connsiteX80" fmla="*/ 7326774 w 7326774"/>
              <a:gd name="connsiteY80" fmla="*/ 2419107 h 13787834"/>
              <a:gd name="connsiteX81" fmla="*/ 6721997 w 7326774"/>
              <a:gd name="connsiteY81" fmla="*/ 3628660 h 13787834"/>
              <a:gd name="connsiteX82" fmla="*/ 5188351 w 7326774"/>
              <a:gd name="connsiteY82" fmla="*/ 3628660 h 13787834"/>
              <a:gd name="connsiteX83" fmla="*/ 4583574 w 7326774"/>
              <a:gd name="connsiteY83" fmla="*/ 2419107 h 13787834"/>
              <a:gd name="connsiteX84" fmla="*/ 2896564 w 7326774"/>
              <a:gd name="connsiteY84" fmla="*/ 0 h 13787834"/>
              <a:gd name="connsiteX85" fmla="*/ 4430210 w 7326774"/>
              <a:gd name="connsiteY85" fmla="*/ 0 h 13787834"/>
              <a:gd name="connsiteX86" fmla="*/ 5034987 w 7326774"/>
              <a:gd name="connsiteY86" fmla="*/ 1209553 h 13787834"/>
              <a:gd name="connsiteX87" fmla="*/ 4430210 w 7326774"/>
              <a:gd name="connsiteY87" fmla="*/ 2419106 h 13787834"/>
              <a:gd name="connsiteX88" fmla="*/ 2896564 w 7326774"/>
              <a:gd name="connsiteY88" fmla="*/ 2419106 h 13787834"/>
              <a:gd name="connsiteX89" fmla="*/ 2291787 w 7326774"/>
              <a:gd name="connsiteY89" fmla="*/ 1209553 h 1378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6774" h="13787834">
                <a:moveTo>
                  <a:pt x="5188351" y="11368728"/>
                </a:moveTo>
                <a:lnTo>
                  <a:pt x="6721997" y="11368728"/>
                </a:lnTo>
                <a:lnTo>
                  <a:pt x="7326774" y="12578281"/>
                </a:lnTo>
                <a:lnTo>
                  <a:pt x="6721997" y="13787834"/>
                </a:lnTo>
                <a:lnTo>
                  <a:pt x="5188351" y="13787834"/>
                </a:lnTo>
                <a:lnTo>
                  <a:pt x="4583574" y="12578281"/>
                </a:lnTo>
                <a:close/>
                <a:moveTo>
                  <a:pt x="604777" y="11368728"/>
                </a:moveTo>
                <a:lnTo>
                  <a:pt x="2138423" y="11368728"/>
                </a:lnTo>
                <a:lnTo>
                  <a:pt x="2743200" y="12578281"/>
                </a:lnTo>
                <a:lnTo>
                  <a:pt x="2138423" y="13787834"/>
                </a:lnTo>
                <a:lnTo>
                  <a:pt x="604777" y="13787834"/>
                </a:lnTo>
                <a:lnTo>
                  <a:pt x="0" y="12578281"/>
                </a:lnTo>
                <a:close/>
                <a:moveTo>
                  <a:pt x="2896564" y="10159174"/>
                </a:moveTo>
                <a:lnTo>
                  <a:pt x="4430210" y="10159174"/>
                </a:lnTo>
                <a:lnTo>
                  <a:pt x="5034987" y="11368727"/>
                </a:lnTo>
                <a:lnTo>
                  <a:pt x="4430210" y="12578280"/>
                </a:lnTo>
                <a:lnTo>
                  <a:pt x="2896564" y="12578280"/>
                </a:lnTo>
                <a:lnTo>
                  <a:pt x="2291787" y="11368727"/>
                </a:lnTo>
                <a:close/>
                <a:moveTo>
                  <a:pt x="5188351" y="8828934"/>
                </a:moveTo>
                <a:lnTo>
                  <a:pt x="6721997" y="8828934"/>
                </a:lnTo>
                <a:lnTo>
                  <a:pt x="7326774" y="10038487"/>
                </a:lnTo>
                <a:lnTo>
                  <a:pt x="6721997" y="11248040"/>
                </a:lnTo>
                <a:lnTo>
                  <a:pt x="5188351" y="11248040"/>
                </a:lnTo>
                <a:lnTo>
                  <a:pt x="4583574" y="10038487"/>
                </a:lnTo>
                <a:close/>
                <a:moveTo>
                  <a:pt x="604777" y="8828934"/>
                </a:moveTo>
                <a:lnTo>
                  <a:pt x="2138423" y="8828934"/>
                </a:lnTo>
                <a:lnTo>
                  <a:pt x="2743200" y="10038487"/>
                </a:lnTo>
                <a:lnTo>
                  <a:pt x="2138423" y="11248040"/>
                </a:lnTo>
                <a:lnTo>
                  <a:pt x="604777" y="11248040"/>
                </a:lnTo>
                <a:lnTo>
                  <a:pt x="0" y="10038487"/>
                </a:lnTo>
                <a:close/>
                <a:moveTo>
                  <a:pt x="2896564" y="7619380"/>
                </a:moveTo>
                <a:lnTo>
                  <a:pt x="4430210" y="7619380"/>
                </a:lnTo>
                <a:lnTo>
                  <a:pt x="5034987" y="8828933"/>
                </a:lnTo>
                <a:lnTo>
                  <a:pt x="4430210" y="10038486"/>
                </a:lnTo>
                <a:lnTo>
                  <a:pt x="2896564" y="10038486"/>
                </a:lnTo>
                <a:lnTo>
                  <a:pt x="2291787" y="8828933"/>
                </a:lnTo>
                <a:close/>
                <a:moveTo>
                  <a:pt x="5188351" y="6289140"/>
                </a:moveTo>
                <a:lnTo>
                  <a:pt x="6721997" y="6289140"/>
                </a:lnTo>
                <a:lnTo>
                  <a:pt x="7326774" y="7498693"/>
                </a:lnTo>
                <a:lnTo>
                  <a:pt x="6721997" y="8708246"/>
                </a:lnTo>
                <a:lnTo>
                  <a:pt x="5188351" y="8708246"/>
                </a:lnTo>
                <a:lnTo>
                  <a:pt x="4583574" y="7498693"/>
                </a:lnTo>
                <a:close/>
                <a:moveTo>
                  <a:pt x="604777" y="6289140"/>
                </a:moveTo>
                <a:lnTo>
                  <a:pt x="2138423" y="6289140"/>
                </a:lnTo>
                <a:lnTo>
                  <a:pt x="2743200" y="7498693"/>
                </a:lnTo>
                <a:lnTo>
                  <a:pt x="2138423" y="8708246"/>
                </a:lnTo>
                <a:lnTo>
                  <a:pt x="604777" y="8708246"/>
                </a:lnTo>
                <a:lnTo>
                  <a:pt x="0" y="7498693"/>
                </a:lnTo>
                <a:close/>
                <a:moveTo>
                  <a:pt x="2896564" y="5079588"/>
                </a:moveTo>
                <a:lnTo>
                  <a:pt x="4430210" y="5079588"/>
                </a:lnTo>
                <a:lnTo>
                  <a:pt x="5034987" y="6289139"/>
                </a:lnTo>
                <a:lnTo>
                  <a:pt x="4430210" y="7498692"/>
                </a:lnTo>
                <a:lnTo>
                  <a:pt x="2896564" y="7498692"/>
                </a:lnTo>
                <a:lnTo>
                  <a:pt x="2291787" y="6289139"/>
                </a:lnTo>
                <a:close/>
                <a:moveTo>
                  <a:pt x="604777" y="3749349"/>
                </a:moveTo>
                <a:lnTo>
                  <a:pt x="2138423" y="3749349"/>
                </a:lnTo>
                <a:lnTo>
                  <a:pt x="2743200" y="4958902"/>
                </a:lnTo>
                <a:lnTo>
                  <a:pt x="2138423" y="6168453"/>
                </a:lnTo>
                <a:lnTo>
                  <a:pt x="604777" y="6168453"/>
                </a:lnTo>
                <a:lnTo>
                  <a:pt x="0" y="4958902"/>
                </a:lnTo>
                <a:close/>
                <a:moveTo>
                  <a:pt x="5188351" y="3749348"/>
                </a:moveTo>
                <a:lnTo>
                  <a:pt x="6721997" y="3749348"/>
                </a:lnTo>
                <a:lnTo>
                  <a:pt x="7326774" y="4958902"/>
                </a:lnTo>
                <a:lnTo>
                  <a:pt x="6721997" y="6168453"/>
                </a:lnTo>
                <a:lnTo>
                  <a:pt x="5188351" y="6168453"/>
                </a:lnTo>
                <a:lnTo>
                  <a:pt x="4583574" y="4958902"/>
                </a:lnTo>
                <a:close/>
                <a:moveTo>
                  <a:pt x="2896564" y="2539794"/>
                </a:moveTo>
                <a:lnTo>
                  <a:pt x="4430210" y="2539794"/>
                </a:lnTo>
                <a:lnTo>
                  <a:pt x="5034987" y="3749348"/>
                </a:lnTo>
                <a:lnTo>
                  <a:pt x="4430210" y="4958901"/>
                </a:lnTo>
                <a:lnTo>
                  <a:pt x="2896564" y="4958901"/>
                </a:lnTo>
                <a:lnTo>
                  <a:pt x="2291787" y="3749348"/>
                </a:lnTo>
                <a:close/>
                <a:moveTo>
                  <a:pt x="604777" y="1209554"/>
                </a:moveTo>
                <a:lnTo>
                  <a:pt x="2138423" y="1209554"/>
                </a:lnTo>
                <a:lnTo>
                  <a:pt x="2743200" y="2419107"/>
                </a:lnTo>
                <a:lnTo>
                  <a:pt x="2138423" y="3628660"/>
                </a:lnTo>
                <a:lnTo>
                  <a:pt x="604777" y="3628660"/>
                </a:lnTo>
                <a:lnTo>
                  <a:pt x="0" y="2419107"/>
                </a:lnTo>
                <a:close/>
                <a:moveTo>
                  <a:pt x="5188351" y="1209554"/>
                </a:moveTo>
                <a:lnTo>
                  <a:pt x="6721997" y="1209554"/>
                </a:lnTo>
                <a:lnTo>
                  <a:pt x="7326774" y="2419107"/>
                </a:lnTo>
                <a:lnTo>
                  <a:pt x="6721997" y="3628660"/>
                </a:lnTo>
                <a:lnTo>
                  <a:pt x="5188351" y="3628660"/>
                </a:lnTo>
                <a:lnTo>
                  <a:pt x="4583574" y="2419107"/>
                </a:lnTo>
                <a:close/>
                <a:moveTo>
                  <a:pt x="2896564" y="0"/>
                </a:moveTo>
                <a:lnTo>
                  <a:pt x="4430210" y="0"/>
                </a:lnTo>
                <a:lnTo>
                  <a:pt x="5034987" y="1209553"/>
                </a:lnTo>
                <a:lnTo>
                  <a:pt x="4430210" y="2419106"/>
                </a:lnTo>
                <a:lnTo>
                  <a:pt x="2896564" y="2419106"/>
                </a:lnTo>
                <a:lnTo>
                  <a:pt x="2291787" y="1209553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t="27000"/>
            </a:stretch>
          </a:blip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78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7830584" y="137289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Fieldwork</a:t>
            </a:r>
          </a:p>
        </p:txBody>
      </p:sp>
      <p:pic>
        <p:nvPicPr>
          <p:cNvPr id="7" name="image11.png">
            <a:extLst>
              <a:ext uri="{FF2B5EF4-FFF2-40B4-BE49-F238E27FC236}">
                <a16:creationId xmlns:a16="http://schemas.microsoft.com/office/drawing/2014/main" id="{0185AA09-26AB-6CA6-7344-96AC0D401E7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1286"/>
            <a:ext cx="5509549" cy="3274695"/>
          </a:xfrm>
          <a:prstGeom prst="rect">
            <a:avLst/>
          </a:prstGeom>
          <a:ln/>
        </p:spPr>
      </p:pic>
      <p:pic>
        <p:nvPicPr>
          <p:cNvPr id="8" name="image8.png">
            <a:extLst>
              <a:ext uri="{FF2B5EF4-FFF2-40B4-BE49-F238E27FC236}">
                <a16:creationId xmlns:a16="http://schemas.microsoft.com/office/drawing/2014/main" id="{B8A548E5-9E2F-B526-ECF6-86E4B73FA85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266009"/>
            <a:ext cx="5509549" cy="3312478"/>
          </a:xfrm>
          <a:prstGeom prst="rect">
            <a:avLst/>
          </a:prstGeom>
          <a:ln/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9DE4B40-109E-6295-DC55-4A814B55F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428" y="-21285"/>
            <a:ext cx="4949477" cy="32872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5700F4-BCFF-8ACC-0860-672CE8B61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428" y="3266010"/>
            <a:ext cx="4949476" cy="3312478"/>
          </a:xfrm>
          <a:prstGeom prst="rect">
            <a:avLst/>
          </a:prstGeom>
        </p:spPr>
      </p:pic>
      <p:sp>
        <p:nvSpPr>
          <p:cNvPr id="53" name="Arrow: Pentagon 52">
            <a:extLst>
              <a:ext uri="{FF2B5EF4-FFF2-40B4-BE49-F238E27FC236}">
                <a16:creationId xmlns:a16="http://schemas.microsoft.com/office/drawing/2014/main" id="{6121FD9F-9CC4-01DE-E8E4-E6CFD56409E8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89245F58-981D-3010-531F-E2C6E40E0036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073C30-FFE0-F8BE-B81A-40D0C1543D30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07D43B-0BAF-EB63-7B25-8C6980BCFA6C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2. </a:t>
            </a:r>
            <a:r>
              <a:rPr lang="nl-NL" sz="1400" dirty="0" err="1">
                <a:solidFill>
                  <a:schemeClr val="bg1"/>
                </a:solidFill>
              </a:rPr>
              <a:t>Methodology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2C9A6EC3-08FD-9750-F3C0-597BF2B8B36B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472312-0544-350A-2667-60A5FAC6ECFA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Results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Arrow: Chevron 58">
            <a:extLst>
              <a:ext uri="{FF2B5EF4-FFF2-40B4-BE49-F238E27FC236}">
                <a16:creationId xmlns:a16="http://schemas.microsoft.com/office/drawing/2014/main" id="{E00860F2-ED5C-7287-038B-0C3E98B28511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60" name="Arrow: Pentagon 59">
            <a:extLst>
              <a:ext uri="{FF2B5EF4-FFF2-40B4-BE49-F238E27FC236}">
                <a16:creationId xmlns:a16="http://schemas.microsoft.com/office/drawing/2014/main" id="{F1E37C8F-95B6-E2E7-8A5C-857C72C5D4EE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1F5435-3AB2-F690-C151-887B36E24E4E}"/>
              </a:ext>
            </a:extLst>
          </p:cNvPr>
          <p:cNvSpPr txBox="1"/>
          <p:nvPr/>
        </p:nvSpPr>
        <p:spPr>
          <a:xfrm>
            <a:off x="11869804" y="6556521"/>
            <a:ext cx="44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F9BA560E-3BC6-BC4D-458A-3C2268A25E14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82E16C-AB60-C9E4-7EE0-A7F340E3FE04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F89579-5A0F-A063-FB0D-816921558037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2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5500" y="-1365693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Hierarchical</a:t>
            </a:r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geodiversity</a:t>
            </a:r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 map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5FDEF40-3F71-F94A-71F1-5FEF7D17D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" b="40444"/>
          <a:stretch/>
        </p:blipFill>
        <p:spPr>
          <a:xfrm>
            <a:off x="2627900" y="1289851"/>
            <a:ext cx="6380125" cy="52710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4EA0562-5B18-CF55-AEEE-24B44CA5BC4F}"/>
              </a:ext>
            </a:extLst>
          </p:cNvPr>
          <p:cNvGrpSpPr/>
          <p:nvPr/>
        </p:nvGrpSpPr>
        <p:grpSpPr>
          <a:xfrm>
            <a:off x="1056263" y="1283552"/>
            <a:ext cx="9907194" cy="4546164"/>
            <a:chOff x="1331826" y="1736109"/>
            <a:chExt cx="9907194" cy="4546164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473FC63-4FB9-04B6-2748-094360ED9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30" b="21600"/>
            <a:stretch/>
          </p:blipFill>
          <p:spPr>
            <a:xfrm>
              <a:off x="1346032" y="2891558"/>
              <a:ext cx="9892988" cy="33907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91101F-FF36-9690-30B3-FD932EF8C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13"/>
            <a:stretch/>
          </p:blipFill>
          <p:spPr>
            <a:xfrm>
              <a:off x="1331826" y="1736109"/>
              <a:ext cx="9892987" cy="115544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AD761D-137A-5475-7A35-24EDD94EFB47}"/>
              </a:ext>
            </a:extLst>
          </p:cNvPr>
          <p:cNvGrpSpPr/>
          <p:nvPr/>
        </p:nvGrpSpPr>
        <p:grpSpPr>
          <a:xfrm>
            <a:off x="1013300" y="1310440"/>
            <a:ext cx="9993120" cy="3751228"/>
            <a:chOff x="1331826" y="1779638"/>
            <a:chExt cx="9993120" cy="3751228"/>
          </a:xfrm>
        </p:grpSpPr>
        <p:pic>
          <p:nvPicPr>
            <p:cNvPr id="32" name="Picture 3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EB05768-B86D-D63E-0C18-C7B470CE9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09" b="4334"/>
            <a:stretch/>
          </p:blipFill>
          <p:spPr>
            <a:xfrm>
              <a:off x="1338928" y="2891547"/>
              <a:ext cx="9978915" cy="26393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753A66-D877-78E7-9F85-45053637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043"/>
            <a:stretch/>
          </p:blipFill>
          <p:spPr>
            <a:xfrm>
              <a:off x="1331826" y="1779638"/>
              <a:ext cx="9993120" cy="115544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6930F5-8363-75DE-E669-DCFF0C2CB41C}"/>
              </a:ext>
            </a:extLst>
          </p:cNvPr>
          <p:cNvGrpSpPr/>
          <p:nvPr/>
        </p:nvGrpSpPr>
        <p:grpSpPr>
          <a:xfrm>
            <a:off x="999093" y="1373610"/>
            <a:ext cx="10000224" cy="1819548"/>
            <a:chOff x="1338927" y="1779638"/>
            <a:chExt cx="10000224" cy="181954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D08117-0BD5-7990-22BC-051A2B5F5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043"/>
            <a:stretch/>
          </p:blipFill>
          <p:spPr>
            <a:xfrm>
              <a:off x="1346031" y="1779638"/>
              <a:ext cx="9993120" cy="1155447"/>
            </a:xfrm>
            <a:prstGeom prst="rect">
              <a:avLst/>
            </a:prstGeom>
          </p:spPr>
        </p:pic>
        <p:pic>
          <p:nvPicPr>
            <p:cNvPr id="33" name="Picture 3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B41F689-8398-E6D3-18F2-048ADBDFF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07" b="-111"/>
            <a:stretch/>
          </p:blipFill>
          <p:spPr>
            <a:xfrm>
              <a:off x="1338927" y="2891536"/>
              <a:ext cx="10000224" cy="707650"/>
            </a:xfrm>
            <a:prstGeom prst="rect">
              <a:avLst/>
            </a:prstGeom>
          </p:spPr>
        </p:pic>
      </p:grp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5FE075EB-077E-1BFF-60CC-D1FF7E5FE410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0F69E6A-CD6D-5CCC-46DB-94921757DEEE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E41562-0CDA-FDBA-ABDC-DE21F70EE771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5F44E4-5B76-ED16-9082-F5B6205198E8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1E9B1"/>
                </a:solidFill>
              </a:rPr>
              <a:t>2. </a:t>
            </a:r>
            <a:r>
              <a:rPr lang="nl-NL" sz="1400" dirty="0" err="1">
                <a:solidFill>
                  <a:srgbClr val="C1E9B1"/>
                </a:solidFill>
              </a:rPr>
              <a:t>Methodology</a:t>
            </a:r>
            <a:endParaRPr lang="nl-NL" sz="1400" dirty="0">
              <a:solidFill>
                <a:srgbClr val="C1E9B1"/>
              </a:solidFill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9101F213-C2C4-FF73-ACFF-4A3CB273971B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B036CF-9825-6E0C-D3FC-F744E951B9E8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3. </a:t>
            </a:r>
            <a:r>
              <a:rPr lang="nl-NL" sz="1400" dirty="0" err="1">
                <a:solidFill>
                  <a:schemeClr val="bg1"/>
                </a:solidFill>
              </a:rPr>
              <a:t>Results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E972754A-2390-DD18-8DEB-ADD19348504C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4" name="Arrow: Pentagon 43">
            <a:extLst>
              <a:ext uri="{FF2B5EF4-FFF2-40B4-BE49-F238E27FC236}">
                <a16:creationId xmlns:a16="http://schemas.microsoft.com/office/drawing/2014/main" id="{2BF46B76-7F73-3FEC-67F8-2F742A70A585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380D8C38-E386-5DFA-BBA4-36BBBADDE318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318990-7120-2563-B94C-B8C55CB571B9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2D6118-0D93-E261-7CFA-B6A534C53274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607A0F-8BCD-0476-4AA0-65F657091738}"/>
              </a:ext>
            </a:extLst>
          </p:cNvPr>
          <p:cNvSpPr txBox="1"/>
          <p:nvPr/>
        </p:nvSpPr>
        <p:spPr>
          <a:xfrm>
            <a:off x="11878792" y="6556521"/>
            <a:ext cx="44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686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0055" y="-1605885"/>
            <a:ext cx="9144000" cy="2387600"/>
          </a:xfrm>
        </p:spPr>
        <p:txBody>
          <a:bodyPr>
            <a:normAutofit/>
          </a:bodyPr>
          <a:lstStyle/>
          <a:p>
            <a:r>
              <a:rPr lang="nl-NL" sz="3600" dirty="0" err="1">
                <a:solidFill>
                  <a:schemeClr val="accent6">
                    <a:lumMod val="50000"/>
                  </a:schemeClr>
                </a:solidFill>
              </a:rPr>
              <a:t>Hierarchical</a:t>
            </a:r>
            <a:r>
              <a:rPr lang="nl-NL" sz="3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accent6">
                    <a:lumMod val="50000"/>
                  </a:schemeClr>
                </a:solidFill>
              </a:rPr>
              <a:t>geodiversity</a:t>
            </a:r>
            <a:r>
              <a:rPr lang="nl-NL" sz="3600" dirty="0">
                <a:solidFill>
                  <a:schemeClr val="accent6">
                    <a:lumMod val="50000"/>
                  </a:schemeClr>
                </a:solidFill>
              </a:rPr>
              <a:t>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CEBDC-9374-3D65-A2BE-3A5AAE634F6A}"/>
              </a:ext>
            </a:extLst>
          </p:cNvPr>
          <p:cNvSpPr txBox="1"/>
          <p:nvPr/>
        </p:nvSpPr>
        <p:spPr>
          <a:xfrm>
            <a:off x="11796822" y="6560865"/>
            <a:ext cx="39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10</a:t>
            </a:r>
          </a:p>
        </p:txBody>
      </p:sp>
      <p:pic>
        <p:nvPicPr>
          <p:cNvPr id="16" name="Picture 15" descr="A map of a planet&#10;&#10;Description automatically generated with medium confidence">
            <a:extLst>
              <a:ext uri="{FF2B5EF4-FFF2-40B4-BE49-F238E27FC236}">
                <a16:creationId xmlns:a16="http://schemas.microsoft.com/office/drawing/2014/main" id="{D462F7FD-5315-4E3B-B318-647B4955D9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43078" r="26731" b="5933"/>
          <a:stretch/>
        </p:blipFill>
        <p:spPr>
          <a:xfrm>
            <a:off x="237879" y="3732724"/>
            <a:ext cx="5453740" cy="2982030"/>
          </a:xfrm>
          <a:prstGeom prst="rect">
            <a:avLst/>
          </a:prstGeom>
        </p:spPr>
      </p:pic>
      <p:pic>
        <p:nvPicPr>
          <p:cNvPr id="24" name="Picture 23" descr="A colorful square with a white flower on it&#10;&#10;Description automatically generated">
            <a:extLst>
              <a:ext uri="{FF2B5EF4-FFF2-40B4-BE49-F238E27FC236}">
                <a16:creationId xmlns:a16="http://schemas.microsoft.com/office/drawing/2014/main" id="{6A57B341-6454-08B8-1FDF-07AF18771A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5" t="27546" r="26730" b="31429"/>
          <a:stretch/>
        </p:blipFill>
        <p:spPr>
          <a:xfrm>
            <a:off x="290112" y="2393230"/>
            <a:ext cx="5742002" cy="2623149"/>
          </a:xfrm>
          <a:prstGeom prst="rect">
            <a:avLst/>
          </a:prstGeom>
        </p:spPr>
      </p:pic>
      <p:pic>
        <p:nvPicPr>
          <p:cNvPr id="26" name="Picture 25" descr="A map of a country&#10;&#10;Description automatically generated with medium confidence">
            <a:extLst>
              <a:ext uri="{FF2B5EF4-FFF2-40B4-BE49-F238E27FC236}">
                <a16:creationId xmlns:a16="http://schemas.microsoft.com/office/drawing/2014/main" id="{B3F8B408-861D-9786-853B-999814EFEF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9" t="9524" r="27391" b="54432"/>
          <a:stretch/>
        </p:blipFill>
        <p:spPr>
          <a:xfrm>
            <a:off x="237879" y="792358"/>
            <a:ext cx="5736157" cy="2371481"/>
          </a:xfrm>
          <a:prstGeom prst="rect">
            <a:avLst/>
          </a:prstGeom>
        </p:spPr>
      </p:pic>
      <p:pic>
        <p:nvPicPr>
          <p:cNvPr id="10" name="image6.jpg" descr="A map of the island&#10;&#10;Description automatically generated">
            <a:extLst>
              <a:ext uri="{FF2B5EF4-FFF2-40B4-BE49-F238E27FC236}">
                <a16:creationId xmlns:a16="http://schemas.microsoft.com/office/drawing/2014/main" id="{AFB8A3F2-A8FD-A000-9346-AB0FDBA19DE8}"/>
              </a:ext>
            </a:extLst>
          </p:cNvPr>
          <p:cNvPicPr/>
          <p:nvPr/>
        </p:nvPicPr>
        <p:blipFill rotWithShape="1">
          <a:blip r:embed="rId6"/>
          <a:srcRect t="3468"/>
          <a:stretch/>
        </p:blipFill>
        <p:spPr bwMode="auto">
          <a:xfrm>
            <a:off x="7133822" y="0"/>
            <a:ext cx="5058177" cy="6560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36.jpg" descr="A map of the island&#10;&#10;Description automatically generated">
            <a:extLst>
              <a:ext uri="{FF2B5EF4-FFF2-40B4-BE49-F238E27FC236}">
                <a16:creationId xmlns:a16="http://schemas.microsoft.com/office/drawing/2014/main" id="{474726FE-C54F-87A2-4BBC-8DC69D931885}"/>
              </a:ext>
            </a:extLst>
          </p:cNvPr>
          <p:cNvPicPr/>
          <p:nvPr/>
        </p:nvPicPr>
        <p:blipFill rotWithShape="1">
          <a:blip r:embed="rId7"/>
          <a:srcRect t="3500" b="33"/>
          <a:stretch/>
        </p:blipFill>
        <p:spPr bwMode="auto">
          <a:xfrm>
            <a:off x="7133820" y="-7184"/>
            <a:ext cx="5074545" cy="6568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5.jpg" descr="A map of the world&#10;&#10;Description automatically generated">
            <a:extLst>
              <a:ext uri="{FF2B5EF4-FFF2-40B4-BE49-F238E27FC236}">
                <a16:creationId xmlns:a16="http://schemas.microsoft.com/office/drawing/2014/main" id="{0C52E6A7-D1CE-32B1-03E1-4CD04A32BCB9}"/>
              </a:ext>
            </a:extLst>
          </p:cNvPr>
          <p:cNvPicPr/>
          <p:nvPr/>
        </p:nvPicPr>
        <p:blipFill rotWithShape="1">
          <a:blip r:embed="rId8"/>
          <a:srcRect t="4036"/>
          <a:stretch/>
        </p:blipFill>
        <p:spPr bwMode="auto">
          <a:xfrm>
            <a:off x="7132300" y="21868"/>
            <a:ext cx="5058177" cy="6534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3C9AEAB6-9752-5A09-2027-CCB7B2B71FA5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1B5F2D7-794E-B64B-ADB9-610C74AE503C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CF02C-1F75-BF88-479E-B8A9F5F0A561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1706E1-847B-49A9-A94B-2F9065AE82AE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1E9B1"/>
                </a:solidFill>
              </a:rPr>
              <a:t>2. </a:t>
            </a:r>
            <a:r>
              <a:rPr lang="nl-NL" sz="1400" dirty="0" err="1">
                <a:solidFill>
                  <a:srgbClr val="C1E9B1"/>
                </a:solidFill>
              </a:rPr>
              <a:t>Methodology</a:t>
            </a:r>
            <a:endParaRPr lang="nl-NL" sz="1400" dirty="0">
              <a:solidFill>
                <a:srgbClr val="C1E9B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65608AC-09E9-45A1-24F1-7FC257A9CACB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ECAA2-1C1E-9CE8-F70D-FEDF69618F77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3. </a:t>
            </a:r>
            <a:r>
              <a:rPr lang="nl-NL" sz="1400" dirty="0" err="1">
                <a:solidFill>
                  <a:schemeClr val="bg1"/>
                </a:solidFill>
              </a:rPr>
              <a:t>Results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1834F7D9-8CB8-FEFD-1B99-D664DC4F0855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58CFAC41-E97A-15E1-67BE-9147A3754670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C9BE0E6D-AB4C-EF9A-810B-8D9097F9FFFA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6D1F06-20B3-CACB-5EA6-610EF5BEEBE7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1C3187-2EE9-9762-8457-2D4440A1B0C4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61C824-8A4C-7C6E-9DF1-57685E45362D}"/>
              </a:ext>
            </a:extLst>
          </p:cNvPr>
          <p:cNvSpPr txBox="1"/>
          <p:nvPr/>
        </p:nvSpPr>
        <p:spPr>
          <a:xfrm>
            <a:off x="11869804" y="6556521"/>
            <a:ext cx="44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8349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36A81D-8FE1-AFDE-1DAD-99A19E771E81}"/>
                  </a:ext>
                </a:extLst>
              </p:cNvPr>
              <p:cNvSpPr txBox="1"/>
              <p:nvPr/>
            </p:nvSpPr>
            <p:spPr>
              <a:xfrm>
                <a:off x="-657226" y="5044551"/>
                <a:ext cx="9246704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nl-NL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nl-NL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𝑂𝑏𝑠𝑒𝑟𝑣𝑒𝑑</m:t>
                          </m:r>
                          <m:r>
                            <a:rPr lang="nl-NL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nl-NL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den>
                      </m:f>
                      <m:r>
                        <a:rPr lang="nl-NL" i="0">
                          <a:latin typeface="Cambria Math" panose="02040503050406030204" pitchFamily="18" charset="0"/>
                        </a:rPr>
                        <m:t>   ×   100%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36A81D-8FE1-AFDE-1DAD-99A19E77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7226" y="5044551"/>
                <a:ext cx="9246704" cy="6183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CC266A-AEB9-AE2B-5F6E-1D906B575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4816"/>
              </p:ext>
            </p:extLst>
          </p:nvPr>
        </p:nvGraphicFramePr>
        <p:xfrm>
          <a:off x="577872" y="1504262"/>
          <a:ext cx="9017542" cy="2979743"/>
        </p:xfrm>
        <a:graphic>
          <a:graphicData uri="http://schemas.openxmlformats.org/drawingml/2006/table">
            <a:tbl>
              <a:tblPr bandRow="1"/>
              <a:tblGrid>
                <a:gridCol w="1841237">
                  <a:extLst>
                    <a:ext uri="{9D8B030D-6E8A-4147-A177-3AD203B41FA5}">
                      <a16:colId xmlns:a16="http://schemas.microsoft.com/office/drawing/2014/main" val="942486093"/>
                    </a:ext>
                  </a:extLst>
                </a:gridCol>
                <a:gridCol w="1770926">
                  <a:extLst>
                    <a:ext uri="{9D8B030D-6E8A-4147-A177-3AD203B41FA5}">
                      <a16:colId xmlns:a16="http://schemas.microsoft.com/office/drawing/2014/main" val="2835607200"/>
                    </a:ext>
                  </a:extLst>
                </a:gridCol>
                <a:gridCol w="1691636">
                  <a:extLst>
                    <a:ext uri="{9D8B030D-6E8A-4147-A177-3AD203B41FA5}">
                      <a16:colId xmlns:a16="http://schemas.microsoft.com/office/drawing/2014/main" val="3010358992"/>
                    </a:ext>
                  </a:extLst>
                </a:gridCol>
                <a:gridCol w="1956990">
                  <a:extLst>
                    <a:ext uri="{9D8B030D-6E8A-4147-A177-3AD203B41FA5}">
                      <a16:colId xmlns:a16="http://schemas.microsoft.com/office/drawing/2014/main" val="2108871565"/>
                    </a:ext>
                  </a:extLst>
                </a:gridCol>
                <a:gridCol w="1756753">
                  <a:extLst>
                    <a:ext uri="{9D8B030D-6E8A-4147-A177-3AD203B41FA5}">
                      <a16:colId xmlns:a16="http://schemas.microsoft.com/office/drawing/2014/main" val="688397055"/>
                    </a:ext>
                  </a:extLst>
                </a:gridCol>
              </a:tblGrid>
              <a:tr h="11347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Geodiversity component </a:t>
                      </a:r>
                      <a:endParaRPr lang="nl-NL" sz="2800">
                        <a:effectLst/>
                        <a:highlight>
                          <a:srgbClr val="C5E0B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Accuracy </a:t>
                      </a:r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</a:b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Hoge Berg (%)</a:t>
                      </a:r>
                      <a:endParaRPr lang="nl-NL" sz="2800" dirty="0">
                        <a:effectLst/>
                        <a:highlight>
                          <a:srgbClr val="C5E0B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Accuracy </a:t>
                      </a:r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</a:b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Dunes (%)</a:t>
                      </a:r>
                      <a:endParaRPr lang="nl-NL" sz="2800" dirty="0">
                        <a:effectLst/>
                        <a:highlight>
                          <a:srgbClr val="C5E0B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 observations </a:t>
                      </a:r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</a:b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HB</a:t>
                      </a:r>
                      <a:endParaRPr lang="nl-NL" sz="2800" dirty="0">
                        <a:effectLst/>
                        <a:highlight>
                          <a:srgbClr val="C5E0B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Total observations</a:t>
                      </a:r>
                      <a:b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</a:b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highlight>
                            <a:srgbClr val="C5E0B3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Dunes</a:t>
                      </a:r>
                      <a:endParaRPr lang="nl-NL" sz="2800" dirty="0">
                        <a:effectLst/>
                        <a:highlight>
                          <a:srgbClr val="C5E0B3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844699"/>
                  </a:ext>
                </a:extLst>
              </a:tr>
              <a:tr h="9259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Geomorphology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87 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61 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27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31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782281"/>
                  </a:ext>
                </a:extLst>
              </a:tr>
              <a:tr h="919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Geology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35 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 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23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31</a:t>
                      </a:r>
                      <a:endParaRPr lang="nl-NL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9767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9400" y="-1193800"/>
            <a:ext cx="10731500" cy="2387600"/>
          </a:xfrm>
        </p:spPr>
        <p:txBody>
          <a:bodyPr>
            <a:normAutofit/>
          </a:bodyPr>
          <a:lstStyle/>
          <a:p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Geodiversity</a:t>
            </a:r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two</a:t>
            </a:r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 case </a:t>
            </a:r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study</a:t>
            </a:r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areas</a:t>
            </a:r>
            <a:endParaRPr lang="nl-NL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2F609751-99A5-FF31-DA5D-D7F4DD3F6E00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3379C87-7534-6056-69DA-1F23E1C6B92B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4FAB1A-15B6-5CA5-A761-F1F1F4F02555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DA9ED-EED7-E531-3F1A-93352DDCC922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1E9B1"/>
                </a:solidFill>
              </a:rPr>
              <a:t>2. </a:t>
            </a:r>
            <a:r>
              <a:rPr lang="nl-NL" sz="1400" dirty="0" err="1">
                <a:solidFill>
                  <a:srgbClr val="C1E9B1"/>
                </a:solidFill>
              </a:rPr>
              <a:t>Methodology</a:t>
            </a:r>
            <a:endParaRPr lang="nl-NL" sz="1400" dirty="0">
              <a:solidFill>
                <a:srgbClr val="C1E9B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DEF125F8-5820-6B3B-68F9-92D9BFA80B9E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3F6446-49C0-6541-6D82-5B16ECF73D6F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3. </a:t>
            </a:r>
            <a:r>
              <a:rPr lang="nl-NL" sz="1400" dirty="0" err="1">
                <a:solidFill>
                  <a:schemeClr val="bg1"/>
                </a:solidFill>
              </a:rPr>
              <a:t>Results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79F5E740-111E-892F-5670-8F61AACA1F8B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9BCFF0A1-DFC7-2BCD-7AA5-BE62EB3B0AA3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3A4DAC30-A65A-3D63-E105-28A0DF944F03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B2670-E1DA-C33C-0739-4ECD2C670B9D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67BF5D-584B-B2BD-0F36-968BD175E31F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605352-C81C-BA82-79F1-F2B4FFE91066}"/>
              </a:ext>
            </a:extLst>
          </p:cNvPr>
          <p:cNvSpPr txBox="1"/>
          <p:nvPr/>
        </p:nvSpPr>
        <p:spPr>
          <a:xfrm>
            <a:off x="11869804" y="6556521"/>
            <a:ext cx="44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4849D-BFE4-46D8-A9A8-9D3674D7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149" y="-10555"/>
            <a:ext cx="9161692" cy="6868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3293E-0037-4E98-A9C0-95EC0A352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021" y="10553"/>
            <a:ext cx="9165687" cy="68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81" y="-1429363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Discussion</a:t>
            </a:r>
            <a:endParaRPr lang="nl-NL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kstvak 11">
            <a:extLst>
              <a:ext uri="{FF2B5EF4-FFF2-40B4-BE49-F238E27FC236}">
                <a16:creationId xmlns:a16="http://schemas.microsoft.com/office/drawing/2014/main" id="{62F4BF08-3458-71CA-108C-E8AEDE03B1D0}"/>
              </a:ext>
            </a:extLst>
          </p:cNvPr>
          <p:cNvSpPr txBox="1"/>
          <p:nvPr/>
        </p:nvSpPr>
        <p:spPr>
          <a:xfrm>
            <a:off x="514916" y="1258576"/>
            <a:ext cx="285135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Workflow</a:t>
            </a:r>
            <a:b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nl-NL" sz="2400" b="1" kern="100" dirty="0">
              <a:solidFill>
                <a:schemeClr val="accent6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sz="2400" b="1" kern="100" dirty="0">
              <a:solidFill>
                <a:schemeClr val="accent6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Geomorphological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geological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taxonomy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adaptable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Texel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No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suggested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assessment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b="1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17" name="Tekstvak 12">
            <a:extLst>
              <a:ext uri="{FF2B5EF4-FFF2-40B4-BE49-F238E27FC236}">
                <a16:creationId xmlns:a16="http://schemas.microsoft.com/office/drawing/2014/main" id="{0FBA00CD-54B2-7391-29E3-F065DCFB3E1A}"/>
              </a:ext>
            </a:extLst>
          </p:cNvPr>
          <p:cNvSpPr txBox="1"/>
          <p:nvPr/>
        </p:nvSpPr>
        <p:spPr>
          <a:xfrm>
            <a:off x="4507308" y="1119082"/>
            <a:ext cx="2851355" cy="527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nl-NL" sz="2400" b="1" kern="100" dirty="0" err="1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Interpretation</a:t>
            </a:r>
            <a: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nl-NL" sz="2400" b="1" kern="100" dirty="0" err="1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b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nl-NL" sz="2400" b="1" kern="100" dirty="0">
              <a:solidFill>
                <a:schemeClr val="accent6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Hoge Berg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higher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geodiversity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variety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than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dune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Geofeatures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are more even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distributed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in HB 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nl-NL" sz="2400" b="1" kern="100" dirty="0">
              <a:solidFill>
                <a:schemeClr val="accent6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nl-NL" sz="2400" b="1" kern="100" dirty="0">
              <a:solidFill>
                <a:schemeClr val="accent6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nl-NL" sz="2000" dirty="0"/>
          </a:p>
        </p:txBody>
      </p:sp>
      <p:cxnSp>
        <p:nvCxnSpPr>
          <p:cNvPr id="26" name="Rechte verbindingslijn 16">
            <a:extLst>
              <a:ext uri="{FF2B5EF4-FFF2-40B4-BE49-F238E27FC236}">
                <a16:creationId xmlns:a16="http://schemas.microsoft.com/office/drawing/2014/main" id="{8DECB96A-5B01-E8CA-7F7B-9A0B44A9C0E3}"/>
              </a:ext>
            </a:extLst>
          </p:cNvPr>
          <p:cNvCxnSpPr>
            <a:cxnSpLocks/>
          </p:cNvCxnSpPr>
          <p:nvPr/>
        </p:nvCxnSpPr>
        <p:spPr>
          <a:xfrm>
            <a:off x="3672030" y="1390657"/>
            <a:ext cx="13820" cy="357463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FB7FC33-7A2D-1467-118D-B450D7AE043A}"/>
              </a:ext>
            </a:extLst>
          </p:cNvPr>
          <p:cNvSpPr/>
          <p:nvPr/>
        </p:nvSpPr>
        <p:spPr>
          <a:xfrm>
            <a:off x="2" y="6543924"/>
            <a:ext cx="2584171" cy="314075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0B3CCAC7-E1CF-6A39-1F35-30B727D792A7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4F0DC-1488-7421-C8BF-C34809BAC3F7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B757B-F633-F5A4-505C-36D3879B36B8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1E9B1"/>
                </a:solidFill>
              </a:rPr>
              <a:t>2. </a:t>
            </a:r>
            <a:r>
              <a:rPr lang="nl-NL" sz="1400" dirty="0" err="1">
                <a:solidFill>
                  <a:srgbClr val="C1E9B1"/>
                </a:solidFill>
              </a:rPr>
              <a:t>Methodology</a:t>
            </a:r>
            <a:endParaRPr lang="nl-NL" sz="1400" dirty="0">
              <a:solidFill>
                <a:srgbClr val="C1E9B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314AFCA-E891-50A8-5663-FF241621C0A9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3871A-1ACF-C452-2BD6-92371B959B33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1E9B1"/>
                </a:solidFill>
              </a:rPr>
              <a:t>3. </a:t>
            </a:r>
            <a:r>
              <a:rPr lang="nl-NL" sz="1400" dirty="0" err="1">
                <a:solidFill>
                  <a:srgbClr val="C1E9B1"/>
                </a:solidFill>
              </a:rPr>
              <a:t>Results</a:t>
            </a:r>
            <a:endParaRPr lang="nl-NL" sz="1400" dirty="0">
              <a:solidFill>
                <a:srgbClr val="C1E9B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F35898F-D177-B674-8A2E-800F0FA8E612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D21CD740-9829-C5D7-1B6C-4792FB0ED597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8EAC1B7-7183-C457-C1F9-8DDA32FC3E43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875D8-A34A-4785-6C56-178BB25A0587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58897-4120-1125-7D55-8F2DAFB5F2AA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4. </a:t>
            </a:r>
            <a:r>
              <a:rPr lang="nl-NL" sz="1400" dirty="0" err="1">
                <a:solidFill>
                  <a:schemeClr val="bg1"/>
                </a:solidFill>
              </a:rPr>
              <a:t>Discussion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2D1BB5-FC27-D156-B8B3-DFE601621703}"/>
              </a:ext>
            </a:extLst>
          </p:cNvPr>
          <p:cNvSpPr txBox="1"/>
          <p:nvPr/>
        </p:nvSpPr>
        <p:spPr>
          <a:xfrm>
            <a:off x="11869804" y="6556521"/>
            <a:ext cx="44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14</a:t>
            </a:r>
          </a:p>
        </p:txBody>
      </p:sp>
      <p:cxnSp>
        <p:nvCxnSpPr>
          <p:cNvPr id="9" name="Rechte verbindingslijn 16">
            <a:extLst>
              <a:ext uri="{FF2B5EF4-FFF2-40B4-BE49-F238E27FC236}">
                <a16:creationId xmlns:a16="http://schemas.microsoft.com/office/drawing/2014/main" id="{8F84DC54-0CAA-9E90-C96E-36C734114350}"/>
              </a:ext>
            </a:extLst>
          </p:cNvPr>
          <p:cNvCxnSpPr>
            <a:cxnSpLocks/>
          </p:cNvCxnSpPr>
          <p:nvPr/>
        </p:nvCxnSpPr>
        <p:spPr>
          <a:xfrm>
            <a:off x="8180121" y="1258576"/>
            <a:ext cx="13820" cy="357463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2">
            <a:extLst>
              <a:ext uri="{FF2B5EF4-FFF2-40B4-BE49-F238E27FC236}">
                <a16:creationId xmlns:a16="http://schemas.microsoft.com/office/drawing/2014/main" id="{9B02CE7B-FDEC-B6E4-3A41-0A427BD983EE}"/>
              </a:ext>
            </a:extLst>
          </p:cNvPr>
          <p:cNvSpPr txBox="1"/>
          <p:nvPr/>
        </p:nvSpPr>
        <p:spPr>
          <a:xfrm>
            <a:off x="8822758" y="1119082"/>
            <a:ext cx="2851355" cy="4838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nl-NL" sz="2400" b="1" kern="100" dirty="0" err="1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Future</a:t>
            </a:r>
            <a: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research</a:t>
            </a:r>
            <a:b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nl-NL" sz="2400" b="1" kern="100" dirty="0">
                <a:solidFill>
                  <a:schemeClr val="accent6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nl-NL" sz="2400" b="1" kern="100" dirty="0">
              <a:solidFill>
                <a:schemeClr val="accent6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Explore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upscaling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extent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of Netherlands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standardized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geodiversity</a:t>
            </a:r>
            <a:r>
              <a:rPr lang="nl-NL" sz="2000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databases or component </a:t>
            </a:r>
            <a:r>
              <a:rPr lang="nl-NL" sz="2000" b="1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maps</a:t>
            </a:r>
            <a:endParaRPr lang="nl-NL" sz="2000" b="1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17464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B2E600-53AC-D406-FABA-8646F2E6AB75}"/>
              </a:ext>
            </a:extLst>
          </p:cNvPr>
          <p:cNvSpPr/>
          <p:nvPr/>
        </p:nvSpPr>
        <p:spPr>
          <a:xfrm>
            <a:off x="1236407" y="1237852"/>
            <a:ext cx="10166803" cy="438229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86FBD7-1795-135C-AD59-B14990BED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120" y="1338335"/>
            <a:ext cx="9597840" cy="229916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u="sng" dirty="0">
                <a:effectLst/>
                <a:ea typeface="Calibri" panose="020F0502020204030204" pitchFamily="34" charset="0"/>
              </a:rPr>
              <a:t>Research questions</a:t>
            </a:r>
            <a:br>
              <a:rPr lang="en-US" sz="2200" b="1" dirty="0">
                <a:effectLst/>
                <a:ea typeface="Calibri" panose="020F0502020204030204" pitchFamily="34" charset="0"/>
              </a:rPr>
            </a:br>
            <a:br>
              <a:rPr lang="en-US" sz="2200" b="1" dirty="0">
                <a:effectLst/>
                <a:ea typeface="Calibri" panose="020F0502020204030204" pitchFamily="34" charset="0"/>
              </a:rPr>
            </a:br>
            <a:r>
              <a:rPr lang="en-US" sz="2800" b="1" dirty="0">
                <a:effectLst/>
                <a:ea typeface="Calibri" panose="020F0502020204030204" pitchFamily="34" charset="0"/>
              </a:rPr>
              <a:t>1. </a:t>
            </a:r>
            <a:r>
              <a:rPr lang="en-US" sz="2800" b="1" dirty="0">
                <a:ea typeface="Calibri" panose="020F0502020204030204" pitchFamily="34" charset="0"/>
              </a:rPr>
              <a:t>Which taxonomic levels and features of </a:t>
            </a:r>
            <a:r>
              <a:rPr lang="en-US" sz="2800" b="1" dirty="0" err="1">
                <a:ea typeface="Calibri" panose="020F0502020204030204" pitchFamily="34" charset="0"/>
              </a:rPr>
              <a:t>Hjort</a:t>
            </a:r>
            <a:r>
              <a:rPr lang="en-US" sz="2800" b="1" dirty="0">
                <a:ea typeface="Calibri" panose="020F0502020204030204" pitchFamily="34" charset="0"/>
              </a:rPr>
              <a:t> et al. (2024) are necessary to map geodiversity of Texel island?</a:t>
            </a:r>
            <a:br>
              <a:rPr lang="en-US" sz="2200" b="1" dirty="0">
                <a:ea typeface="Calibri" panose="020F0502020204030204" pitchFamily="34" charset="0"/>
              </a:rPr>
            </a:br>
            <a:br>
              <a:rPr lang="en-US" sz="2000" dirty="0">
                <a:effectLst/>
                <a:ea typeface="Calibri" panose="020F0502020204030204" pitchFamily="34" charset="0"/>
              </a:rPr>
            </a:br>
            <a:br>
              <a:rPr lang="en-US" sz="1800" dirty="0">
                <a:effectLst/>
                <a:ea typeface="Calibri" panose="020F0502020204030204" pitchFamily="34" charset="0"/>
              </a:rPr>
            </a:br>
            <a:endParaRPr lang="nl-NL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DD17B8-AC69-6937-4ECF-FBA89C5F2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30371" y="-1339928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Conclusion</a:t>
            </a:r>
            <a:endParaRPr lang="nl-NL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D53A821-F5B5-46D3-1EA7-5D231DDC39B6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CC530CF-3693-0480-6D7B-07FF725EB18B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AC0D8-D1F2-5D8B-0528-B6BEDAD8874C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40A17-FE11-1D4C-AF1D-1A510AC609F9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1E9B1"/>
                </a:solidFill>
              </a:rPr>
              <a:t>2. </a:t>
            </a:r>
            <a:r>
              <a:rPr lang="nl-NL" sz="1400" dirty="0" err="1">
                <a:solidFill>
                  <a:srgbClr val="C1E9B1"/>
                </a:solidFill>
              </a:rPr>
              <a:t>Methodology</a:t>
            </a:r>
            <a:endParaRPr lang="nl-NL" sz="1400" dirty="0">
              <a:solidFill>
                <a:srgbClr val="C1E9B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A738F4C-0B1E-B0FE-13F1-C72D762FF022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EAA8E-D16C-EF5E-1BB6-E3A25B45F56D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AECBC"/>
                </a:solidFill>
              </a:rPr>
              <a:t>3. </a:t>
            </a:r>
            <a:r>
              <a:rPr lang="nl-NL" sz="1400" dirty="0" err="1">
                <a:solidFill>
                  <a:srgbClr val="CAECBC"/>
                </a:solidFill>
              </a:rPr>
              <a:t>Results</a:t>
            </a:r>
            <a:endParaRPr lang="nl-NL" sz="1400" dirty="0">
              <a:solidFill>
                <a:srgbClr val="CAECBC"/>
              </a:solidFill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BCAD6327-5A82-8520-A239-C3FDE281D23B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2601842C-13A2-72F9-7211-EDE208D90B7C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FA757-CEC1-904F-D015-EE80CE883622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AD88A875-CC2A-75B6-6735-B4CB9676148C}"/>
              </a:ext>
            </a:extLst>
          </p:cNvPr>
          <p:cNvSpPr/>
          <p:nvPr/>
        </p:nvSpPr>
        <p:spPr>
          <a:xfrm>
            <a:off x="9535180" y="6553606"/>
            <a:ext cx="2268508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01875-44F9-CA83-3479-439004EF5153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5. </a:t>
            </a:r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108672-32B1-7E98-E82C-1A624323D6C6}"/>
              </a:ext>
            </a:extLst>
          </p:cNvPr>
          <p:cNvSpPr txBox="1"/>
          <p:nvPr/>
        </p:nvSpPr>
        <p:spPr>
          <a:xfrm>
            <a:off x="11869804" y="6556521"/>
            <a:ext cx="44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AFE05-78EA-FE57-3760-6DF46AC7381F}"/>
              </a:ext>
            </a:extLst>
          </p:cNvPr>
          <p:cNvSpPr txBox="1"/>
          <p:nvPr/>
        </p:nvSpPr>
        <p:spPr>
          <a:xfrm>
            <a:off x="1609698" y="3225375"/>
            <a:ext cx="95978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New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systematic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approach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map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geodiversity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hierarchically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utilizing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level 3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till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5 of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geodiversity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taxonomy</a:t>
            </a:r>
            <a:endParaRPr lang="nl-NL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0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B2E600-53AC-D406-FABA-8646F2E6AB75}"/>
              </a:ext>
            </a:extLst>
          </p:cNvPr>
          <p:cNvSpPr/>
          <p:nvPr/>
        </p:nvSpPr>
        <p:spPr>
          <a:xfrm>
            <a:off x="1236407" y="1237852"/>
            <a:ext cx="10166803" cy="438229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86FBD7-1795-135C-AD59-B14990BED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120" y="1338335"/>
            <a:ext cx="9597840" cy="2299167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000" u="sng" dirty="0">
                <a:effectLst/>
                <a:ea typeface="Calibri" panose="020F0502020204030204" pitchFamily="34" charset="0"/>
              </a:rPr>
              <a:t>Research questions</a:t>
            </a:r>
            <a:br>
              <a:rPr lang="en-US" sz="2600" b="1" dirty="0">
                <a:effectLst/>
                <a:ea typeface="Calibri" panose="020F0502020204030204" pitchFamily="34" charset="0"/>
              </a:rPr>
            </a:br>
            <a:br>
              <a:rPr lang="en-US" sz="2600" b="1" dirty="0">
                <a:effectLst/>
                <a:ea typeface="Calibri" panose="020F0502020204030204" pitchFamily="34" charset="0"/>
              </a:rPr>
            </a:br>
            <a:r>
              <a:rPr lang="en-US" sz="3000" dirty="0">
                <a:ea typeface="Calibri" panose="020F0502020204030204" pitchFamily="34" charset="0"/>
              </a:rPr>
              <a:t>2. Which digital cartographic visualization tools and techniques adequately display </a:t>
            </a:r>
            <a:r>
              <a:rPr lang="en-US" sz="3000" dirty="0" err="1">
                <a:ea typeface="Calibri" panose="020F0502020204030204" pitchFamily="34" charset="0"/>
              </a:rPr>
              <a:t>geofeatures</a:t>
            </a:r>
            <a:r>
              <a:rPr lang="en-US" sz="3000" dirty="0">
                <a:ea typeface="Calibri" panose="020F0502020204030204" pitchFamily="34" charset="0"/>
              </a:rPr>
              <a:t> in a hierarchical geodiversity map?</a:t>
            </a:r>
          </a:p>
          <a:p>
            <a:pPr algn="l"/>
            <a:br>
              <a:rPr lang="en-US" sz="2200" b="1" dirty="0">
                <a:ea typeface="Calibri" panose="020F0502020204030204" pitchFamily="34" charset="0"/>
              </a:rPr>
            </a:br>
            <a:br>
              <a:rPr lang="en-US" sz="2000" dirty="0">
                <a:effectLst/>
                <a:ea typeface="Calibri" panose="020F0502020204030204" pitchFamily="34" charset="0"/>
              </a:rPr>
            </a:br>
            <a:br>
              <a:rPr lang="en-US" sz="1800" dirty="0">
                <a:effectLst/>
                <a:ea typeface="Calibri" panose="020F0502020204030204" pitchFamily="34" charset="0"/>
              </a:rPr>
            </a:br>
            <a:endParaRPr lang="nl-NL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DD17B8-AC69-6937-4ECF-FBA89C5F2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30371" y="-1339928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Conclusion</a:t>
            </a:r>
            <a:endParaRPr lang="nl-NL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D53A821-F5B5-46D3-1EA7-5D231DDC39B6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CC530CF-3693-0480-6D7B-07FF725EB18B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AC0D8-D1F2-5D8B-0528-B6BEDAD8874C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40A17-FE11-1D4C-AF1D-1A510AC609F9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1E9B1"/>
                </a:solidFill>
              </a:rPr>
              <a:t>2. </a:t>
            </a:r>
            <a:r>
              <a:rPr lang="nl-NL" sz="1400" dirty="0" err="1">
                <a:solidFill>
                  <a:srgbClr val="C1E9B1"/>
                </a:solidFill>
              </a:rPr>
              <a:t>Methodology</a:t>
            </a:r>
            <a:endParaRPr lang="nl-NL" sz="1400" dirty="0">
              <a:solidFill>
                <a:srgbClr val="C1E9B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A738F4C-0B1E-B0FE-13F1-C72D762FF022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EAA8E-D16C-EF5E-1BB6-E3A25B45F56D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AECBC"/>
                </a:solidFill>
              </a:rPr>
              <a:t>3. </a:t>
            </a:r>
            <a:r>
              <a:rPr lang="nl-NL" sz="1400" dirty="0" err="1">
                <a:solidFill>
                  <a:srgbClr val="CAECBC"/>
                </a:solidFill>
              </a:rPr>
              <a:t>Results</a:t>
            </a:r>
            <a:endParaRPr lang="nl-NL" sz="1400" dirty="0">
              <a:solidFill>
                <a:srgbClr val="CAECBC"/>
              </a:solidFill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BCAD6327-5A82-8520-A239-C3FDE281D23B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2601842C-13A2-72F9-7211-EDE208D90B7C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FA757-CEC1-904F-D015-EE80CE883622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AD88A875-CC2A-75B6-6735-B4CB9676148C}"/>
              </a:ext>
            </a:extLst>
          </p:cNvPr>
          <p:cNvSpPr/>
          <p:nvPr/>
        </p:nvSpPr>
        <p:spPr>
          <a:xfrm>
            <a:off x="9535180" y="6553606"/>
            <a:ext cx="2268508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01875-44F9-CA83-3479-439004EF5153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5. </a:t>
            </a:r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108672-32B1-7E98-E82C-1A624323D6C6}"/>
              </a:ext>
            </a:extLst>
          </p:cNvPr>
          <p:cNvSpPr txBox="1"/>
          <p:nvPr/>
        </p:nvSpPr>
        <p:spPr>
          <a:xfrm>
            <a:off x="11869804" y="6556521"/>
            <a:ext cx="44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AFE05-78EA-FE57-3760-6DF46AC7381F}"/>
              </a:ext>
            </a:extLst>
          </p:cNvPr>
          <p:cNvSpPr txBox="1"/>
          <p:nvPr/>
        </p:nvSpPr>
        <p:spPr>
          <a:xfrm>
            <a:off x="1609698" y="3225375"/>
            <a:ext cx="95978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Utilizing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colorblind-friendly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colors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and different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shapes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sizes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enhances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readability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usability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of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map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for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people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color-vision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impairment</a:t>
            </a:r>
            <a:endParaRPr lang="nl-NL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6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B2E600-53AC-D406-FABA-8646F2E6AB75}"/>
              </a:ext>
            </a:extLst>
          </p:cNvPr>
          <p:cNvSpPr/>
          <p:nvPr/>
        </p:nvSpPr>
        <p:spPr>
          <a:xfrm>
            <a:off x="1236407" y="1237852"/>
            <a:ext cx="10166803" cy="438229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86FBD7-1795-135C-AD59-B14990BED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120" y="1338335"/>
            <a:ext cx="9597840" cy="2299167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300" u="sng" dirty="0">
                <a:effectLst/>
                <a:ea typeface="Calibri" panose="020F0502020204030204" pitchFamily="34" charset="0"/>
              </a:rPr>
              <a:t>Research questions</a:t>
            </a:r>
            <a:br>
              <a:rPr lang="en-US" sz="3300" b="1" dirty="0">
                <a:effectLst/>
                <a:ea typeface="Calibri" panose="020F0502020204030204" pitchFamily="34" charset="0"/>
              </a:rPr>
            </a:br>
            <a:br>
              <a:rPr lang="en-US" sz="3300" b="1" dirty="0">
                <a:effectLst/>
                <a:ea typeface="Calibri" panose="020F0502020204030204" pitchFamily="34" charset="0"/>
              </a:rPr>
            </a:br>
            <a:r>
              <a:rPr lang="en-US" sz="3300" dirty="0">
                <a:ea typeface="Calibri" panose="020F0502020204030204" pitchFamily="34" charset="0"/>
              </a:rPr>
              <a:t>3. What geodiversity components and classes are present in the Hoge Berg and dune area?</a:t>
            </a:r>
            <a:endParaRPr lang="nl-NL" sz="3300" dirty="0"/>
          </a:p>
          <a:p>
            <a:pPr algn="l"/>
            <a:br>
              <a:rPr lang="en-US" sz="2200" b="1" dirty="0">
                <a:ea typeface="Calibri" panose="020F0502020204030204" pitchFamily="34" charset="0"/>
              </a:rPr>
            </a:br>
            <a:br>
              <a:rPr lang="en-US" sz="2000" dirty="0">
                <a:effectLst/>
                <a:ea typeface="Calibri" panose="020F0502020204030204" pitchFamily="34" charset="0"/>
              </a:rPr>
            </a:br>
            <a:br>
              <a:rPr lang="en-US" sz="1800" dirty="0">
                <a:effectLst/>
                <a:ea typeface="Calibri" panose="020F0502020204030204" pitchFamily="34" charset="0"/>
              </a:rPr>
            </a:br>
            <a:endParaRPr lang="nl-NL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DD17B8-AC69-6937-4ECF-FBA89C5F2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30371" y="-1339928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Conclusion</a:t>
            </a:r>
            <a:endParaRPr lang="nl-NL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D53A821-F5B5-46D3-1EA7-5D231DDC39B6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8CC530CF-3693-0480-6D7B-07FF725EB18B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AC0D8-D1F2-5D8B-0528-B6BEDAD8874C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40A17-FE11-1D4C-AF1D-1A510AC609F9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1E9B1"/>
                </a:solidFill>
              </a:rPr>
              <a:t>2. </a:t>
            </a:r>
            <a:r>
              <a:rPr lang="nl-NL" sz="1400" dirty="0" err="1">
                <a:solidFill>
                  <a:srgbClr val="C1E9B1"/>
                </a:solidFill>
              </a:rPr>
              <a:t>Methodology</a:t>
            </a:r>
            <a:endParaRPr lang="nl-NL" sz="1400" dirty="0">
              <a:solidFill>
                <a:srgbClr val="C1E9B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A738F4C-0B1E-B0FE-13F1-C72D762FF022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EAA8E-D16C-EF5E-1BB6-E3A25B45F56D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CAECBC"/>
                </a:solidFill>
              </a:rPr>
              <a:t>3. </a:t>
            </a:r>
            <a:r>
              <a:rPr lang="nl-NL" sz="1400" dirty="0" err="1">
                <a:solidFill>
                  <a:srgbClr val="CAECBC"/>
                </a:solidFill>
              </a:rPr>
              <a:t>Results</a:t>
            </a:r>
            <a:endParaRPr lang="nl-NL" sz="1400" dirty="0">
              <a:solidFill>
                <a:srgbClr val="CAECBC"/>
              </a:solidFill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BCAD6327-5A82-8520-A239-C3FDE281D23B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2601842C-13A2-72F9-7211-EDE208D90B7C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FA757-CEC1-904F-D015-EE80CE883622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AD88A875-CC2A-75B6-6735-B4CB9676148C}"/>
              </a:ext>
            </a:extLst>
          </p:cNvPr>
          <p:cNvSpPr/>
          <p:nvPr/>
        </p:nvSpPr>
        <p:spPr>
          <a:xfrm>
            <a:off x="9535180" y="6553606"/>
            <a:ext cx="2268508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01875-44F9-CA83-3479-439004EF5153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5. </a:t>
            </a:r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108672-32B1-7E98-E82C-1A624323D6C6}"/>
              </a:ext>
            </a:extLst>
          </p:cNvPr>
          <p:cNvSpPr txBox="1"/>
          <p:nvPr/>
        </p:nvSpPr>
        <p:spPr>
          <a:xfrm>
            <a:off x="11869804" y="6556521"/>
            <a:ext cx="44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AFE05-78EA-FE57-3760-6DF46AC7381F}"/>
              </a:ext>
            </a:extLst>
          </p:cNvPr>
          <p:cNvSpPr txBox="1"/>
          <p:nvPr/>
        </p:nvSpPr>
        <p:spPr>
          <a:xfrm>
            <a:off x="1609698" y="3225375"/>
            <a:ext cx="9597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The Hoge Berg area has a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higher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geodiversity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variety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compared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nl-NL" sz="3600" dirty="0" err="1">
                <a:solidFill>
                  <a:schemeClr val="bg1">
                    <a:lumMod val="95000"/>
                  </a:schemeClr>
                </a:solidFill>
              </a:rPr>
              <a:t>dunes</a:t>
            </a:r>
            <a:r>
              <a:rPr lang="nl-NL" sz="3600" dirty="0">
                <a:solidFill>
                  <a:schemeClr val="bg1">
                    <a:lumMod val="95000"/>
                  </a:schemeClr>
                </a:solidFill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44836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4D07-D125-FDD1-1971-631F8CD2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002" y="384974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Questions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3" name="Vrije vorm: vorm 46">
            <a:extLst>
              <a:ext uri="{FF2B5EF4-FFF2-40B4-BE49-F238E27FC236}">
                <a16:creationId xmlns:a16="http://schemas.microsoft.com/office/drawing/2014/main" id="{5CA712C8-FCE1-7E8B-0B2E-22F3AE5EE964}"/>
              </a:ext>
            </a:extLst>
          </p:cNvPr>
          <p:cNvSpPr/>
          <p:nvPr/>
        </p:nvSpPr>
        <p:spPr>
          <a:xfrm>
            <a:off x="-1082040" y="-4512466"/>
            <a:ext cx="7552288" cy="13370454"/>
          </a:xfrm>
          <a:custGeom>
            <a:avLst/>
            <a:gdLst>
              <a:gd name="connsiteX0" fmla="*/ 5188351 w 7326774"/>
              <a:gd name="connsiteY0" fmla="*/ 11368728 h 13787834"/>
              <a:gd name="connsiteX1" fmla="*/ 6721997 w 7326774"/>
              <a:gd name="connsiteY1" fmla="*/ 11368728 h 13787834"/>
              <a:gd name="connsiteX2" fmla="*/ 7326774 w 7326774"/>
              <a:gd name="connsiteY2" fmla="*/ 12578281 h 13787834"/>
              <a:gd name="connsiteX3" fmla="*/ 6721997 w 7326774"/>
              <a:gd name="connsiteY3" fmla="*/ 13787834 h 13787834"/>
              <a:gd name="connsiteX4" fmla="*/ 5188351 w 7326774"/>
              <a:gd name="connsiteY4" fmla="*/ 13787834 h 13787834"/>
              <a:gd name="connsiteX5" fmla="*/ 4583574 w 7326774"/>
              <a:gd name="connsiteY5" fmla="*/ 12578281 h 13787834"/>
              <a:gd name="connsiteX6" fmla="*/ 604777 w 7326774"/>
              <a:gd name="connsiteY6" fmla="*/ 11368728 h 13787834"/>
              <a:gd name="connsiteX7" fmla="*/ 2138423 w 7326774"/>
              <a:gd name="connsiteY7" fmla="*/ 11368728 h 13787834"/>
              <a:gd name="connsiteX8" fmla="*/ 2743200 w 7326774"/>
              <a:gd name="connsiteY8" fmla="*/ 12578281 h 13787834"/>
              <a:gd name="connsiteX9" fmla="*/ 2138423 w 7326774"/>
              <a:gd name="connsiteY9" fmla="*/ 13787834 h 13787834"/>
              <a:gd name="connsiteX10" fmla="*/ 604777 w 7326774"/>
              <a:gd name="connsiteY10" fmla="*/ 13787834 h 13787834"/>
              <a:gd name="connsiteX11" fmla="*/ 0 w 7326774"/>
              <a:gd name="connsiteY11" fmla="*/ 12578281 h 13787834"/>
              <a:gd name="connsiteX12" fmla="*/ 2896564 w 7326774"/>
              <a:gd name="connsiteY12" fmla="*/ 10159174 h 13787834"/>
              <a:gd name="connsiteX13" fmla="*/ 4430210 w 7326774"/>
              <a:gd name="connsiteY13" fmla="*/ 10159174 h 13787834"/>
              <a:gd name="connsiteX14" fmla="*/ 5034987 w 7326774"/>
              <a:gd name="connsiteY14" fmla="*/ 11368727 h 13787834"/>
              <a:gd name="connsiteX15" fmla="*/ 4430210 w 7326774"/>
              <a:gd name="connsiteY15" fmla="*/ 12578280 h 13787834"/>
              <a:gd name="connsiteX16" fmla="*/ 2896564 w 7326774"/>
              <a:gd name="connsiteY16" fmla="*/ 12578280 h 13787834"/>
              <a:gd name="connsiteX17" fmla="*/ 2291787 w 7326774"/>
              <a:gd name="connsiteY17" fmla="*/ 11368727 h 13787834"/>
              <a:gd name="connsiteX18" fmla="*/ 5188351 w 7326774"/>
              <a:gd name="connsiteY18" fmla="*/ 8828934 h 13787834"/>
              <a:gd name="connsiteX19" fmla="*/ 6721997 w 7326774"/>
              <a:gd name="connsiteY19" fmla="*/ 8828934 h 13787834"/>
              <a:gd name="connsiteX20" fmla="*/ 7326774 w 7326774"/>
              <a:gd name="connsiteY20" fmla="*/ 10038487 h 13787834"/>
              <a:gd name="connsiteX21" fmla="*/ 6721997 w 7326774"/>
              <a:gd name="connsiteY21" fmla="*/ 11248040 h 13787834"/>
              <a:gd name="connsiteX22" fmla="*/ 5188351 w 7326774"/>
              <a:gd name="connsiteY22" fmla="*/ 11248040 h 13787834"/>
              <a:gd name="connsiteX23" fmla="*/ 4583574 w 7326774"/>
              <a:gd name="connsiteY23" fmla="*/ 10038487 h 13787834"/>
              <a:gd name="connsiteX24" fmla="*/ 604777 w 7326774"/>
              <a:gd name="connsiteY24" fmla="*/ 8828934 h 13787834"/>
              <a:gd name="connsiteX25" fmla="*/ 2138423 w 7326774"/>
              <a:gd name="connsiteY25" fmla="*/ 8828934 h 13787834"/>
              <a:gd name="connsiteX26" fmla="*/ 2743200 w 7326774"/>
              <a:gd name="connsiteY26" fmla="*/ 10038487 h 13787834"/>
              <a:gd name="connsiteX27" fmla="*/ 2138423 w 7326774"/>
              <a:gd name="connsiteY27" fmla="*/ 11248040 h 13787834"/>
              <a:gd name="connsiteX28" fmla="*/ 604777 w 7326774"/>
              <a:gd name="connsiteY28" fmla="*/ 11248040 h 13787834"/>
              <a:gd name="connsiteX29" fmla="*/ 0 w 7326774"/>
              <a:gd name="connsiteY29" fmla="*/ 10038487 h 13787834"/>
              <a:gd name="connsiteX30" fmla="*/ 2896564 w 7326774"/>
              <a:gd name="connsiteY30" fmla="*/ 7619380 h 13787834"/>
              <a:gd name="connsiteX31" fmla="*/ 4430210 w 7326774"/>
              <a:gd name="connsiteY31" fmla="*/ 7619380 h 13787834"/>
              <a:gd name="connsiteX32" fmla="*/ 5034987 w 7326774"/>
              <a:gd name="connsiteY32" fmla="*/ 8828933 h 13787834"/>
              <a:gd name="connsiteX33" fmla="*/ 4430210 w 7326774"/>
              <a:gd name="connsiteY33" fmla="*/ 10038486 h 13787834"/>
              <a:gd name="connsiteX34" fmla="*/ 2896564 w 7326774"/>
              <a:gd name="connsiteY34" fmla="*/ 10038486 h 13787834"/>
              <a:gd name="connsiteX35" fmla="*/ 2291787 w 7326774"/>
              <a:gd name="connsiteY35" fmla="*/ 8828933 h 13787834"/>
              <a:gd name="connsiteX36" fmla="*/ 5188351 w 7326774"/>
              <a:gd name="connsiteY36" fmla="*/ 6289140 h 13787834"/>
              <a:gd name="connsiteX37" fmla="*/ 6721997 w 7326774"/>
              <a:gd name="connsiteY37" fmla="*/ 6289140 h 13787834"/>
              <a:gd name="connsiteX38" fmla="*/ 7326774 w 7326774"/>
              <a:gd name="connsiteY38" fmla="*/ 7498693 h 13787834"/>
              <a:gd name="connsiteX39" fmla="*/ 6721997 w 7326774"/>
              <a:gd name="connsiteY39" fmla="*/ 8708246 h 13787834"/>
              <a:gd name="connsiteX40" fmla="*/ 5188351 w 7326774"/>
              <a:gd name="connsiteY40" fmla="*/ 8708246 h 13787834"/>
              <a:gd name="connsiteX41" fmla="*/ 4583574 w 7326774"/>
              <a:gd name="connsiteY41" fmla="*/ 7498693 h 13787834"/>
              <a:gd name="connsiteX42" fmla="*/ 604777 w 7326774"/>
              <a:gd name="connsiteY42" fmla="*/ 6289140 h 13787834"/>
              <a:gd name="connsiteX43" fmla="*/ 2138423 w 7326774"/>
              <a:gd name="connsiteY43" fmla="*/ 6289140 h 13787834"/>
              <a:gd name="connsiteX44" fmla="*/ 2743200 w 7326774"/>
              <a:gd name="connsiteY44" fmla="*/ 7498693 h 13787834"/>
              <a:gd name="connsiteX45" fmla="*/ 2138423 w 7326774"/>
              <a:gd name="connsiteY45" fmla="*/ 8708246 h 13787834"/>
              <a:gd name="connsiteX46" fmla="*/ 604777 w 7326774"/>
              <a:gd name="connsiteY46" fmla="*/ 8708246 h 13787834"/>
              <a:gd name="connsiteX47" fmla="*/ 0 w 7326774"/>
              <a:gd name="connsiteY47" fmla="*/ 7498693 h 13787834"/>
              <a:gd name="connsiteX48" fmla="*/ 2896564 w 7326774"/>
              <a:gd name="connsiteY48" fmla="*/ 5079588 h 13787834"/>
              <a:gd name="connsiteX49" fmla="*/ 4430210 w 7326774"/>
              <a:gd name="connsiteY49" fmla="*/ 5079588 h 13787834"/>
              <a:gd name="connsiteX50" fmla="*/ 5034987 w 7326774"/>
              <a:gd name="connsiteY50" fmla="*/ 6289139 h 13787834"/>
              <a:gd name="connsiteX51" fmla="*/ 4430210 w 7326774"/>
              <a:gd name="connsiteY51" fmla="*/ 7498692 h 13787834"/>
              <a:gd name="connsiteX52" fmla="*/ 2896564 w 7326774"/>
              <a:gd name="connsiteY52" fmla="*/ 7498692 h 13787834"/>
              <a:gd name="connsiteX53" fmla="*/ 2291787 w 7326774"/>
              <a:gd name="connsiteY53" fmla="*/ 6289139 h 13787834"/>
              <a:gd name="connsiteX54" fmla="*/ 604777 w 7326774"/>
              <a:gd name="connsiteY54" fmla="*/ 3749349 h 13787834"/>
              <a:gd name="connsiteX55" fmla="*/ 2138423 w 7326774"/>
              <a:gd name="connsiteY55" fmla="*/ 3749349 h 13787834"/>
              <a:gd name="connsiteX56" fmla="*/ 2743200 w 7326774"/>
              <a:gd name="connsiteY56" fmla="*/ 4958902 h 13787834"/>
              <a:gd name="connsiteX57" fmla="*/ 2138423 w 7326774"/>
              <a:gd name="connsiteY57" fmla="*/ 6168453 h 13787834"/>
              <a:gd name="connsiteX58" fmla="*/ 604777 w 7326774"/>
              <a:gd name="connsiteY58" fmla="*/ 6168453 h 13787834"/>
              <a:gd name="connsiteX59" fmla="*/ 0 w 7326774"/>
              <a:gd name="connsiteY59" fmla="*/ 4958902 h 13787834"/>
              <a:gd name="connsiteX60" fmla="*/ 5188351 w 7326774"/>
              <a:gd name="connsiteY60" fmla="*/ 3749348 h 13787834"/>
              <a:gd name="connsiteX61" fmla="*/ 6721997 w 7326774"/>
              <a:gd name="connsiteY61" fmla="*/ 3749348 h 13787834"/>
              <a:gd name="connsiteX62" fmla="*/ 7326774 w 7326774"/>
              <a:gd name="connsiteY62" fmla="*/ 4958902 h 13787834"/>
              <a:gd name="connsiteX63" fmla="*/ 6721997 w 7326774"/>
              <a:gd name="connsiteY63" fmla="*/ 6168453 h 13787834"/>
              <a:gd name="connsiteX64" fmla="*/ 5188351 w 7326774"/>
              <a:gd name="connsiteY64" fmla="*/ 6168453 h 13787834"/>
              <a:gd name="connsiteX65" fmla="*/ 4583574 w 7326774"/>
              <a:gd name="connsiteY65" fmla="*/ 4958902 h 13787834"/>
              <a:gd name="connsiteX66" fmla="*/ 2896564 w 7326774"/>
              <a:gd name="connsiteY66" fmla="*/ 2539794 h 13787834"/>
              <a:gd name="connsiteX67" fmla="*/ 4430210 w 7326774"/>
              <a:gd name="connsiteY67" fmla="*/ 2539794 h 13787834"/>
              <a:gd name="connsiteX68" fmla="*/ 5034987 w 7326774"/>
              <a:gd name="connsiteY68" fmla="*/ 3749348 h 13787834"/>
              <a:gd name="connsiteX69" fmla="*/ 4430210 w 7326774"/>
              <a:gd name="connsiteY69" fmla="*/ 4958901 h 13787834"/>
              <a:gd name="connsiteX70" fmla="*/ 2896564 w 7326774"/>
              <a:gd name="connsiteY70" fmla="*/ 4958901 h 13787834"/>
              <a:gd name="connsiteX71" fmla="*/ 2291787 w 7326774"/>
              <a:gd name="connsiteY71" fmla="*/ 3749348 h 13787834"/>
              <a:gd name="connsiteX72" fmla="*/ 604777 w 7326774"/>
              <a:gd name="connsiteY72" fmla="*/ 1209554 h 13787834"/>
              <a:gd name="connsiteX73" fmla="*/ 2138423 w 7326774"/>
              <a:gd name="connsiteY73" fmla="*/ 1209554 h 13787834"/>
              <a:gd name="connsiteX74" fmla="*/ 2743200 w 7326774"/>
              <a:gd name="connsiteY74" fmla="*/ 2419107 h 13787834"/>
              <a:gd name="connsiteX75" fmla="*/ 2138423 w 7326774"/>
              <a:gd name="connsiteY75" fmla="*/ 3628660 h 13787834"/>
              <a:gd name="connsiteX76" fmla="*/ 604777 w 7326774"/>
              <a:gd name="connsiteY76" fmla="*/ 3628660 h 13787834"/>
              <a:gd name="connsiteX77" fmla="*/ 0 w 7326774"/>
              <a:gd name="connsiteY77" fmla="*/ 2419107 h 13787834"/>
              <a:gd name="connsiteX78" fmla="*/ 5188351 w 7326774"/>
              <a:gd name="connsiteY78" fmla="*/ 1209554 h 13787834"/>
              <a:gd name="connsiteX79" fmla="*/ 6721997 w 7326774"/>
              <a:gd name="connsiteY79" fmla="*/ 1209554 h 13787834"/>
              <a:gd name="connsiteX80" fmla="*/ 7326774 w 7326774"/>
              <a:gd name="connsiteY80" fmla="*/ 2419107 h 13787834"/>
              <a:gd name="connsiteX81" fmla="*/ 6721997 w 7326774"/>
              <a:gd name="connsiteY81" fmla="*/ 3628660 h 13787834"/>
              <a:gd name="connsiteX82" fmla="*/ 5188351 w 7326774"/>
              <a:gd name="connsiteY82" fmla="*/ 3628660 h 13787834"/>
              <a:gd name="connsiteX83" fmla="*/ 4583574 w 7326774"/>
              <a:gd name="connsiteY83" fmla="*/ 2419107 h 13787834"/>
              <a:gd name="connsiteX84" fmla="*/ 2896564 w 7326774"/>
              <a:gd name="connsiteY84" fmla="*/ 0 h 13787834"/>
              <a:gd name="connsiteX85" fmla="*/ 4430210 w 7326774"/>
              <a:gd name="connsiteY85" fmla="*/ 0 h 13787834"/>
              <a:gd name="connsiteX86" fmla="*/ 5034987 w 7326774"/>
              <a:gd name="connsiteY86" fmla="*/ 1209553 h 13787834"/>
              <a:gd name="connsiteX87" fmla="*/ 4430210 w 7326774"/>
              <a:gd name="connsiteY87" fmla="*/ 2419106 h 13787834"/>
              <a:gd name="connsiteX88" fmla="*/ 2896564 w 7326774"/>
              <a:gd name="connsiteY88" fmla="*/ 2419106 h 13787834"/>
              <a:gd name="connsiteX89" fmla="*/ 2291787 w 7326774"/>
              <a:gd name="connsiteY89" fmla="*/ 1209553 h 1378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6774" h="13787834">
                <a:moveTo>
                  <a:pt x="5188351" y="11368728"/>
                </a:moveTo>
                <a:lnTo>
                  <a:pt x="6721997" y="11368728"/>
                </a:lnTo>
                <a:lnTo>
                  <a:pt x="7326774" y="12578281"/>
                </a:lnTo>
                <a:lnTo>
                  <a:pt x="6721997" y="13787834"/>
                </a:lnTo>
                <a:lnTo>
                  <a:pt x="5188351" y="13787834"/>
                </a:lnTo>
                <a:lnTo>
                  <a:pt x="4583574" y="12578281"/>
                </a:lnTo>
                <a:close/>
                <a:moveTo>
                  <a:pt x="604777" y="11368728"/>
                </a:moveTo>
                <a:lnTo>
                  <a:pt x="2138423" y="11368728"/>
                </a:lnTo>
                <a:lnTo>
                  <a:pt x="2743200" y="12578281"/>
                </a:lnTo>
                <a:lnTo>
                  <a:pt x="2138423" y="13787834"/>
                </a:lnTo>
                <a:lnTo>
                  <a:pt x="604777" y="13787834"/>
                </a:lnTo>
                <a:lnTo>
                  <a:pt x="0" y="12578281"/>
                </a:lnTo>
                <a:close/>
                <a:moveTo>
                  <a:pt x="2896564" y="10159174"/>
                </a:moveTo>
                <a:lnTo>
                  <a:pt x="4430210" y="10159174"/>
                </a:lnTo>
                <a:lnTo>
                  <a:pt x="5034987" y="11368727"/>
                </a:lnTo>
                <a:lnTo>
                  <a:pt x="4430210" y="12578280"/>
                </a:lnTo>
                <a:lnTo>
                  <a:pt x="2896564" y="12578280"/>
                </a:lnTo>
                <a:lnTo>
                  <a:pt x="2291787" y="11368727"/>
                </a:lnTo>
                <a:close/>
                <a:moveTo>
                  <a:pt x="5188351" y="8828934"/>
                </a:moveTo>
                <a:lnTo>
                  <a:pt x="6721997" y="8828934"/>
                </a:lnTo>
                <a:lnTo>
                  <a:pt x="7326774" y="10038487"/>
                </a:lnTo>
                <a:lnTo>
                  <a:pt x="6721997" y="11248040"/>
                </a:lnTo>
                <a:lnTo>
                  <a:pt x="5188351" y="11248040"/>
                </a:lnTo>
                <a:lnTo>
                  <a:pt x="4583574" y="10038487"/>
                </a:lnTo>
                <a:close/>
                <a:moveTo>
                  <a:pt x="604777" y="8828934"/>
                </a:moveTo>
                <a:lnTo>
                  <a:pt x="2138423" y="8828934"/>
                </a:lnTo>
                <a:lnTo>
                  <a:pt x="2743200" y="10038487"/>
                </a:lnTo>
                <a:lnTo>
                  <a:pt x="2138423" y="11248040"/>
                </a:lnTo>
                <a:lnTo>
                  <a:pt x="604777" y="11248040"/>
                </a:lnTo>
                <a:lnTo>
                  <a:pt x="0" y="10038487"/>
                </a:lnTo>
                <a:close/>
                <a:moveTo>
                  <a:pt x="2896564" y="7619380"/>
                </a:moveTo>
                <a:lnTo>
                  <a:pt x="4430210" y="7619380"/>
                </a:lnTo>
                <a:lnTo>
                  <a:pt x="5034987" y="8828933"/>
                </a:lnTo>
                <a:lnTo>
                  <a:pt x="4430210" y="10038486"/>
                </a:lnTo>
                <a:lnTo>
                  <a:pt x="2896564" y="10038486"/>
                </a:lnTo>
                <a:lnTo>
                  <a:pt x="2291787" y="8828933"/>
                </a:lnTo>
                <a:close/>
                <a:moveTo>
                  <a:pt x="5188351" y="6289140"/>
                </a:moveTo>
                <a:lnTo>
                  <a:pt x="6721997" y="6289140"/>
                </a:lnTo>
                <a:lnTo>
                  <a:pt x="7326774" y="7498693"/>
                </a:lnTo>
                <a:lnTo>
                  <a:pt x="6721997" y="8708246"/>
                </a:lnTo>
                <a:lnTo>
                  <a:pt x="5188351" y="8708246"/>
                </a:lnTo>
                <a:lnTo>
                  <a:pt x="4583574" y="7498693"/>
                </a:lnTo>
                <a:close/>
                <a:moveTo>
                  <a:pt x="604777" y="6289140"/>
                </a:moveTo>
                <a:lnTo>
                  <a:pt x="2138423" y="6289140"/>
                </a:lnTo>
                <a:lnTo>
                  <a:pt x="2743200" y="7498693"/>
                </a:lnTo>
                <a:lnTo>
                  <a:pt x="2138423" y="8708246"/>
                </a:lnTo>
                <a:lnTo>
                  <a:pt x="604777" y="8708246"/>
                </a:lnTo>
                <a:lnTo>
                  <a:pt x="0" y="7498693"/>
                </a:lnTo>
                <a:close/>
                <a:moveTo>
                  <a:pt x="2896564" y="5079588"/>
                </a:moveTo>
                <a:lnTo>
                  <a:pt x="4430210" y="5079588"/>
                </a:lnTo>
                <a:lnTo>
                  <a:pt x="5034987" y="6289139"/>
                </a:lnTo>
                <a:lnTo>
                  <a:pt x="4430210" y="7498692"/>
                </a:lnTo>
                <a:lnTo>
                  <a:pt x="2896564" y="7498692"/>
                </a:lnTo>
                <a:lnTo>
                  <a:pt x="2291787" y="6289139"/>
                </a:lnTo>
                <a:close/>
                <a:moveTo>
                  <a:pt x="604777" y="3749349"/>
                </a:moveTo>
                <a:lnTo>
                  <a:pt x="2138423" y="3749349"/>
                </a:lnTo>
                <a:lnTo>
                  <a:pt x="2743200" y="4958902"/>
                </a:lnTo>
                <a:lnTo>
                  <a:pt x="2138423" y="6168453"/>
                </a:lnTo>
                <a:lnTo>
                  <a:pt x="604777" y="6168453"/>
                </a:lnTo>
                <a:lnTo>
                  <a:pt x="0" y="4958902"/>
                </a:lnTo>
                <a:close/>
                <a:moveTo>
                  <a:pt x="5188351" y="3749348"/>
                </a:moveTo>
                <a:lnTo>
                  <a:pt x="6721997" y="3749348"/>
                </a:lnTo>
                <a:lnTo>
                  <a:pt x="7326774" y="4958902"/>
                </a:lnTo>
                <a:lnTo>
                  <a:pt x="6721997" y="6168453"/>
                </a:lnTo>
                <a:lnTo>
                  <a:pt x="5188351" y="6168453"/>
                </a:lnTo>
                <a:lnTo>
                  <a:pt x="4583574" y="4958902"/>
                </a:lnTo>
                <a:close/>
                <a:moveTo>
                  <a:pt x="2896564" y="2539794"/>
                </a:moveTo>
                <a:lnTo>
                  <a:pt x="4430210" y="2539794"/>
                </a:lnTo>
                <a:lnTo>
                  <a:pt x="5034987" y="3749348"/>
                </a:lnTo>
                <a:lnTo>
                  <a:pt x="4430210" y="4958901"/>
                </a:lnTo>
                <a:lnTo>
                  <a:pt x="2896564" y="4958901"/>
                </a:lnTo>
                <a:lnTo>
                  <a:pt x="2291787" y="3749348"/>
                </a:lnTo>
                <a:close/>
                <a:moveTo>
                  <a:pt x="604777" y="1209554"/>
                </a:moveTo>
                <a:lnTo>
                  <a:pt x="2138423" y="1209554"/>
                </a:lnTo>
                <a:lnTo>
                  <a:pt x="2743200" y="2419107"/>
                </a:lnTo>
                <a:lnTo>
                  <a:pt x="2138423" y="3628660"/>
                </a:lnTo>
                <a:lnTo>
                  <a:pt x="604777" y="3628660"/>
                </a:lnTo>
                <a:lnTo>
                  <a:pt x="0" y="2419107"/>
                </a:lnTo>
                <a:close/>
                <a:moveTo>
                  <a:pt x="5188351" y="1209554"/>
                </a:moveTo>
                <a:lnTo>
                  <a:pt x="6721997" y="1209554"/>
                </a:lnTo>
                <a:lnTo>
                  <a:pt x="7326774" y="2419107"/>
                </a:lnTo>
                <a:lnTo>
                  <a:pt x="6721997" y="3628660"/>
                </a:lnTo>
                <a:lnTo>
                  <a:pt x="5188351" y="3628660"/>
                </a:lnTo>
                <a:lnTo>
                  <a:pt x="4583574" y="2419107"/>
                </a:lnTo>
                <a:close/>
                <a:moveTo>
                  <a:pt x="2896564" y="0"/>
                </a:moveTo>
                <a:lnTo>
                  <a:pt x="4430210" y="0"/>
                </a:lnTo>
                <a:lnTo>
                  <a:pt x="5034987" y="1209553"/>
                </a:lnTo>
                <a:lnTo>
                  <a:pt x="4430210" y="2419106"/>
                </a:lnTo>
                <a:lnTo>
                  <a:pt x="2896564" y="2419106"/>
                </a:lnTo>
                <a:lnTo>
                  <a:pt x="2291787" y="1209553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t="27000"/>
            </a:stretch>
          </a:blip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67FCE0-7681-0F0F-BF5B-46175ECAEFE0}"/>
              </a:ext>
            </a:extLst>
          </p:cNvPr>
          <p:cNvSpPr txBox="1">
            <a:spLocks/>
          </p:cNvSpPr>
          <p:nvPr/>
        </p:nvSpPr>
        <p:spPr>
          <a:xfrm>
            <a:off x="6162754" y="5810244"/>
            <a:ext cx="7878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nl-NL" sz="1600" dirty="0"/>
            </a:br>
            <a:r>
              <a:rPr lang="nl-NL" sz="1600" dirty="0"/>
              <a:t>Scan and </a:t>
            </a:r>
            <a:r>
              <a:rPr lang="nl-NL" sz="1600" dirty="0" err="1"/>
              <a:t>see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dynamic</a:t>
            </a:r>
            <a:r>
              <a:rPr lang="nl-NL" sz="1600" dirty="0"/>
              <a:t> </a:t>
            </a:r>
            <a:r>
              <a:rPr lang="nl-NL" sz="1600" dirty="0" err="1"/>
              <a:t>version</a:t>
            </a:r>
            <a:r>
              <a:rPr lang="nl-NL" sz="1600" dirty="0"/>
              <a:t> of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hierarchical</a:t>
            </a:r>
            <a:r>
              <a:rPr lang="nl-NL" sz="1600" dirty="0"/>
              <a:t> </a:t>
            </a:r>
            <a:r>
              <a:rPr lang="nl-NL" sz="1600" dirty="0" err="1"/>
              <a:t>geodiversity</a:t>
            </a:r>
            <a:r>
              <a:rPr lang="nl-NL" sz="1600" dirty="0"/>
              <a:t> map!</a:t>
            </a:r>
            <a:br>
              <a:rPr lang="nl-NL" sz="2000" dirty="0"/>
            </a:br>
            <a:endParaRPr lang="nl-NL" sz="2000" dirty="0"/>
          </a:p>
        </p:txBody>
      </p:sp>
      <p:pic>
        <p:nvPicPr>
          <p:cNvPr id="5" name="Picture 4" descr="A qr code with dots&#10;&#10;Description automatically generated">
            <a:extLst>
              <a:ext uri="{FF2B5EF4-FFF2-40B4-BE49-F238E27FC236}">
                <a16:creationId xmlns:a16="http://schemas.microsoft.com/office/drawing/2014/main" id="{3258BD21-7734-5BE7-F414-8D6069D3A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61" y="4340247"/>
            <a:ext cx="1924468" cy="192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3624" y="-871029"/>
            <a:ext cx="9144000" cy="2387600"/>
          </a:xfrm>
        </p:spPr>
        <p:txBody>
          <a:bodyPr/>
          <a:lstStyle/>
          <a:p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6" name="Tekstvak 23">
            <a:extLst>
              <a:ext uri="{FF2B5EF4-FFF2-40B4-BE49-F238E27FC236}">
                <a16:creationId xmlns:a16="http://schemas.microsoft.com/office/drawing/2014/main" id="{B0735C6D-6488-1795-CE81-53D407FF2FB1}"/>
              </a:ext>
            </a:extLst>
          </p:cNvPr>
          <p:cNvSpPr txBox="1"/>
          <p:nvPr/>
        </p:nvSpPr>
        <p:spPr>
          <a:xfrm>
            <a:off x="1029954" y="2890391"/>
            <a:ext cx="24841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3600" dirty="0"/>
              <a:t>1. </a:t>
            </a:r>
            <a:br>
              <a:rPr lang="nl-NL" sz="3600" dirty="0"/>
            </a:br>
            <a:r>
              <a:rPr lang="nl-NL" sz="2800" dirty="0"/>
              <a:t>Introductie</a:t>
            </a:r>
            <a:endParaRPr lang="nl-NL" sz="3600" dirty="0"/>
          </a:p>
        </p:txBody>
      </p:sp>
      <p:sp>
        <p:nvSpPr>
          <p:cNvPr id="7" name="Tekstvak 23">
            <a:extLst>
              <a:ext uri="{FF2B5EF4-FFF2-40B4-BE49-F238E27FC236}">
                <a16:creationId xmlns:a16="http://schemas.microsoft.com/office/drawing/2014/main" id="{D9829F5C-DCEF-AA2E-4BAF-FD83B3F9CB1B}"/>
              </a:ext>
            </a:extLst>
          </p:cNvPr>
          <p:cNvSpPr txBox="1"/>
          <p:nvPr/>
        </p:nvSpPr>
        <p:spPr>
          <a:xfrm>
            <a:off x="5202652" y="2890391"/>
            <a:ext cx="24841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3600" dirty="0"/>
              <a:t>2. </a:t>
            </a:r>
            <a:br>
              <a:rPr lang="nl-NL" sz="3600" dirty="0"/>
            </a:br>
            <a:r>
              <a:rPr lang="nl-NL" sz="2800" dirty="0" err="1"/>
              <a:t>Methodology</a:t>
            </a:r>
            <a:endParaRPr lang="nl-NL" sz="3600" dirty="0"/>
          </a:p>
        </p:txBody>
      </p:sp>
      <p:sp>
        <p:nvSpPr>
          <p:cNvPr id="8" name="Tekstvak 23">
            <a:extLst>
              <a:ext uri="{FF2B5EF4-FFF2-40B4-BE49-F238E27FC236}">
                <a16:creationId xmlns:a16="http://schemas.microsoft.com/office/drawing/2014/main" id="{F1053169-9700-AEA8-7DED-EEC14E9D7045}"/>
              </a:ext>
            </a:extLst>
          </p:cNvPr>
          <p:cNvSpPr txBox="1"/>
          <p:nvPr/>
        </p:nvSpPr>
        <p:spPr>
          <a:xfrm>
            <a:off x="9375350" y="2890391"/>
            <a:ext cx="24841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3600" dirty="0"/>
              <a:t>3. </a:t>
            </a:r>
            <a:br>
              <a:rPr lang="nl-NL" sz="3600" dirty="0"/>
            </a:br>
            <a:r>
              <a:rPr lang="nl-NL" sz="2800" dirty="0" err="1"/>
              <a:t>Results</a:t>
            </a:r>
            <a:endParaRPr lang="nl-NL" sz="3600" dirty="0"/>
          </a:p>
        </p:txBody>
      </p:sp>
      <p:sp>
        <p:nvSpPr>
          <p:cNvPr id="9" name="Tekstvak 23">
            <a:extLst>
              <a:ext uri="{FF2B5EF4-FFF2-40B4-BE49-F238E27FC236}">
                <a16:creationId xmlns:a16="http://schemas.microsoft.com/office/drawing/2014/main" id="{75FBE7CA-1D74-EE30-4E76-EE1C59D80BB7}"/>
              </a:ext>
            </a:extLst>
          </p:cNvPr>
          <p:cNvSpPr txBox="1"/>
          <p:nvPr/>
        </p:nvSpPr>
        <p:spPr>
          <a:xfrm>
            <a:off x="2889504" y="4802820"/>
            <a:ext cx="24841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3600" dirty="0"/>
              <a:t>4. </a:t>
            </a:r>
            <a:br>
              <a:rPr lang="nl-NL" sz="3600" dirty="0"/>
            </a:br>
            <a:r>
              <a:rPr lang="nl-NL" sz="2800" dirty="0" err="1"/>
              <a:t>Discussion</a:t>
            </a:r>
            <a:endParaRPr lang="nl-NL" sz="3600" dirty="0"/>
          </a:p>
        </p:txBody>
      </p:sp>
      <p:sp>
        <p:nvSpPr>
          <p:cNvPr id="10" name="Tekstvak 23">
            <a:extLst>
              <a:ext uri="{FF2B5EF4-FFF2-40B4-BE49-F238E27FC236}">
                <a16:creationId xmlns:a16="http://schemas.microsoft.com/office/drawing/2014/main" id="{6460A683-689C-449B-E9CB-7C6F1CA610BE}"/>
              </a:ext>
            </a:extLst>
          </p:cNvPr>
          <p:cNvSpPr txBox="1"/>
          <p:nvPr/>
        </p:nvSpPr>
        <p:spPr>
          <a:xfrm>
            <a:off x="7891837" y="4802820"/>
            <a:ext cx="24841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-NL" sz="3600" dirty="0"/>
              <a:t>5. </a:t>
            </a:r>
            <a:br>
              <a:rPr lang="nl-NL" sz="3600" dirty="0"/>
            </a:br>
            <a:r>
              <a:rPr lang="nl-NL" sz="2800" dirty="0" err="1"/>
              <a:t>Conslusion</a:t>
            </a:r>
            <a:endParaRPr lang="nl-NL" sz="3600" dirty="0"/>
          </a:p>
        </p:txBody>
      </p:sp>
      <p:sp>
        <p:nvSpPr>
          <p:cNvPr id="3" name="Vrije vorm: vorm 46">
            <a:extLst>
              <a:ext uri="{FF2B5EF4-FFF2-40B4-BE49-F238E27FC236}">
                <a16:creationId xmlns:a16="http://schemas.microsoft.com/office/drawing/2014/main" id="{C32A7AB9-F34D-6438-90D7-44E860236561}"/>
              </a:ext>
            </a:extLst>
          </p:cNvPr>
          <p:cNvSpPr/>
          <p:nvPr/>
        </p:nvSpPr>
        <p:spPr>
          <a:xfrm>
            <a:off x="-1107576" y="-11166973"/>
            <a:ext cx="7552288" cy="13370454"/>
          </a:xfrm>
          <a:custGeom>
            <a:avLst/>
            <a:gdLst>
              <a:gd name="connsiteX0" fmla="*/ 5188351 w 7326774"/>
              <a:gd name="connsiteY0" fmla="*/ 11368728 h 13787834"/>
              <a:gd name="connsiteX1" fmla="*/ 6721997 w 7326774"/>
              <a:gd name="connsiteY1" fmla="*/ 11368728 h 13787834"/>
              <a:gd name="connsiteX2" fmla="*/ 7326774 w 7326774"/>
              <a:gd name="connsiteY2" fmla="*/ 12578281 h 13787834"/>
              <a:gd name="connsiteX3" fmla="*/ 6721997 w 7326774"/>
              <a:gd name="connsiteY3" fmla="*/ 13787834 h 13787834"/>
              <a:gd name="connsiteX4" fmla="*/ 5188351 w 7326774"/>
              <a:gd name="connsiteY4" fmla="*/ 13787834 h 13787834"/>
              <a:gd name="connsiteX5" fmla="*/ 4583574 w 7326774"/>
              <a:gd name="connsiteY5" fmla="*/ 12578281 h 13787834"/>
              <a:gd name="connsiteX6" fmla="*/ 604777 w 7326774"/>
              <a:gd name="connsiteY6" fmla="*/ 11368728 h 13787834"/>
              <a:gd name="connsiteX7" fmla="*/ 2138423 w 7326774"/>
              <a:gd name="connsiteY7" fmla="*/ 11368728 h 13787834"/>
              <a:gd name="connsiteX8" fmla="*/ 2743200 w 7326774"/>
              <a:gd name="connsiteY8" fmla="*/ 12578281 h 13787834"/>
              <a:gd name="connsiteX9" fmla="*/ 2138423 w 7326774"/>
              <a:gd name="connsiteY9" fmla="*/ 13787834 h 13787834"/>
              <a:gd name="connsiteX10" fmla="*/ 604777 w 7326774"/>
              <a:gd name="connsiteY10" fmla="*/ 13787834 h 13787834"/>
              <a:gd name="connsiteX11" fmla="*/ 0 w 7326774"/>
              <a:gd name="connsiteY11" fmla="*/ 12578281 h 13787834"/>
              <a:gd name="connsiteX12" fmla="*/ 2896564 w 7326774"/>
              <a:gd name="connsiteY12" fmla="*/ 10159174 h 13787834"/>
              <a:gd name="connsiteX13" fmla="*/ 4430210 w 7326774"/>
              <a:gd name="connsiteY13" fmla="*/ 10159174 h 13787834"/>
              <a:gd name="connsiteX14" fmla="*/ 5034987 w 7326774"/>
              <a:gd name="connsiteY14" fmla="*/ 11368727 h 13787834"/>
              <a:gd name="connsiteX15" fmla="*/ 4430210 w 7326774"/>
              <a:gd name="connsiteY15" fmla="*/ 12578280 h 13787834"/>
              <a:gd name="connsiteX16" fmla="*/ 2896564 w 7326774"/>
              <a:gd name="connsiteY16" fmla="*/ 12578280 h 13787834"/>
              <a:gd name="connsiteX17" fmla="*/ 2291787 w 7326774"/>
              <a:gd name="connsiteY17" fmla="*/ 11368727 h 13787834"/>
              <a:gd name="connsiteX18" fmla="*/ 5188351 w 7326774"/>
              <a:gd name="connsiteY18" fmla="*/ 8828934 h 13787834"/>
              <a:gd name="connsiteX19" fmla="*/ 6721997 w 7326774"/>
              <a:gd name="connsiteY19" fmla="*/ 8828934 h 13787834"/>
              <a:gd name="connsiteX20" fmla="*/ 7326774 w 7326774"/>
              <a:gd name="connsiteY20" fmla="*/ 10038487 h 13787834"/>
              <a:gd name="connsiteX21" fmla="*/ 6721997 w 7326774"/>
              <a:gd name="connsiteY21" fmla="*/ 11248040 h 13787834"/>
              <a:gd name="connsiteX22" fmla="*/ 5188351 w 7326774"/>
              <a:gd name="connsiteY22" fmla="*/ 11248040 h 13787834"/>
              <a:gd name="connsiteX23" fmla="*/ 4583574 w 7326774"/>
              <a:gd name="connsiteY23" fmla="*/ 10038487 h 13787834"/>
              <a:gd name="connsiteX24" fmla="*/ 604777 w 7326774"/>
              <a:gd name="connsiteY24" fmla="*/ 8828934 h 13787834"/>
              <a:gd name="connsiteX25" fmla="*/ 2138423 w 7326774"/>
              <a:gd name="connsiteY25" fmla="*/ 8828934 h 13787834"/>
              <a:gd name="connsiteX26" fmla="*/ 2743200 w 7326774"/>
              <a:gd name="connsiteY26" fmla="*/ 10038487 h 13787834"/>
              <a:gd name="connsiteX27" fmla="*/ 2138423 w 7326774"/>
              <a:gd name="connsiteY27" fmla="*/ 11248040 h 13787834"/>
              <a:gd name="connsiteX28" fmla="*/ 604777 w 7326774"/>
              <a:gd name="connsiteY28" fmla="*/ 11248040 h 13787834"/>
              <a:gd name="connsiteX29" fmla="*/ 0 w 7326774"/>
              <a:gd name="connsiteY29" fmla="*/ 10038487 h 13787834"/>
              <a:gd name="connsiteX30" fmla="*/ 2896564 w 7326774"/>
              <a:gd name="connsiteY30" fmla="*/ 7619380 h 13787834"/>
              <a:gd name="connsiteX31" fmla="*/ 4430210 w 7326774"/>
              <a:gd name="connsiteY31" fmla="*/ 7619380 h 13787834"/>
              <a:gd name="connsiteX32" fmla="*/ 5034987 w 7326774"/>
              <a:gd name="connsiteY32" fmla="*/ 8828933 h 13787834"/>
              <a:gd name="connsiteX33" fmla="*/ 4430210 w 7326774"/>
              <a:gd name="connsiteY33" fmla="*/ 10038486 h 13787834"/>
              <a:gd name="connsiteX34" fmla="*/ 2896564 w 7326774"/>
              <a:gd name="connsiteY34" fmla="*/ 10038486 h 13787834"/>
              <a:gd name="connsiteX35" fmla="*/ 2291787 w 7326774"/>
              <a:gd name="connsiteY35" fmla="*/ 8828933 h 13787834"/>
              <a:gd name="connsiteX36" fmla="*/ 5188351 w 7326774"/>
              <a:gd name="connsiteY36" fmla="*/ 6289140 h 13787834"/>
              <a:gd name="connsiteX37" fmla="*/ 6721997 w 7326774"/>
              <a:gd name="connsiteY37" fmla="*/ 6289140 h 13787834"/>
              <a:gd name="connsiteX38" fmla="*/ 7326774 w 7326774"/>
              <a:gd name="connsiteY38" fmla="*/ 7498693 h 13787834"/>
              <a:gd name="connsiteX39" fmla="*/ 6721997 w 7326774"/>
              <a:gd name="connsiteY39" fmla="*/ 8708246 h 13787834"/>
              <a:gd name="connsiteX40" fmla="*/ 5188351 w 7326774"/>
              <a:gd name="connsiteY40" fmla="*/ 8708246 h 13787834"/>
              <a:gd name="connsiteX41" fmla="*/ 4583574 w 7326774"/>
              <a:gd name="connsiteY41" fmla="*/ 7498693 h 13787834"/>
              <a:gd name="connsiteX42" fmla="*/ 604777 w 7326774"/>
              <a:gd name="connsiteY42" fmla="*/ 6289140 h 13787834"/>
              <a:gd name="connsiteX43" fmla="*/ 2138423 w 7326774"/>
              <a:gd name="connsiteY43" fmla="*/ 6289140 h 13787834"/>
              <a:gd name="connsiteX44" fmla="*/ 2743200 w 7326774"/>
              <a:gd name="connsiteY44" fmla="*/ 7498693 h 13787834"/>
              <a:gd name="connsiteX45" fmla="*/ 2138423 w 7326774"/>
              <a:gd name="connsiteY45" fmla="*/ 8708246 h 13787834"/>
              <a:gd name="connsiteX46" fmla="*/ 604777 w 7326774"/>
              <a:gd name="connsiteY46" fmla="*/ 8708246 h 13787834"/>
              <a:gd name="connsiteX47" fmla="*/ 0 w 7326774"/>
              <a:gd name="connsiteY47" fmla="*/ 7498693 h 13787834"/>
              <a:gd name="connsiteX48" fmla="*/ 2896564 w 7326774"/>
              <a:gd name="connsiteY48" fmla="*/ 5079588 h 13787834"/>
              <a:gd name="connsiteX49" fmla="*/ 4430210 w 7326774"/>
              <a:gd name="connsiteY49" fmla="*/ 5079588 h 13787834"/>
              <a:gd name="connsiteX50" fmla="*/ 5034987 w 7326774"/>
              <a:gd name="connsiteY50" fmla="*/ 6289139 h 13787834"/>
              <a:gd name="connsiteX51" fmla="*/ 4430210 w 7326774"/>
              <a:gd name="connsiteY51" fmla="*/ 7498692 h 13787834"/>
              <a:gd name="connsiteX52" fmla="*/ 2896564 w 7326774"/>
              <a:gd name="connsiteY52" fmla="*/ 7498692 h 13787834"/>
              <a:gd name="connsiteX53" fmla="*/ 2291787 w 7326774"/>
              <a:gd name="connsiteY53" fmla="*/ 6289139 h 13787834"/>
              <a:gd name="connsiteX54" fmla="*/ 604777 w 7326774"/>
              <a:gd name="connsiteY54" fmla="*/ 3749349 h 13787834"/>
              <a:gd name="connsiteX55" fmla="*/ 2138423 w 7326774"/>
              <a:gd name="connsiteY55" fmla="*/ 3749349 h 13787834"/>
              <a:gd name="connsiteX56" fmla="*/ 2743200 w 7326774"/>
              <a:gd name="connsiteY56" fmla="*/ 4958902 h 13787834"/>
              <a:gd name="connsiteX57" fmla="*/ 2138423 w 7326774"/>
              <a:gd name="connsiteY57" fmla="*/ 6168453 h 13787834"/>
              <a:gd name="connsiteX58" fmla="*/ 604777 w 7326774"/>
              <a:gd name="connsiteY58" fmla="*/ 6168453 h 13787834"/>
              <a:gd name="connsiteX59" fmla="*/ 0 w 7326774"/>
              <a:gd name="connsiteY59" fmla="*/ 4958902 h 13787834"/>
              <a:gd name="connsiteX60" fmla="*/ 5188351 w 7326774"/>
              <a:gd name="connsiteY60" fmla="*/ 3749348 h 13787834"/>
              <a:gd name="connsiteX61" fmla="*/ 6721997 w 7326774"/>
              <a:gd name="connsiteY61" fmla="*/ 3749348 h 13787834"/>
              <a:gd name="connsiteX62" fmla="*/ 7326774 w 7326774"/>
              <a:gd name="connsiteY62" fmla="*/ 4958902 h 13787834"/>
              <a:gd name="connsiteX63" fmla="*/ 6721997 w 7326774"/>
              <a:gd name="connsiteY63" fmla="*/ 6168453 h 13787834"/>
              <a:gd name="connsiteX64" fmla="*/ 5188351 w 7326774"/>
              <a:gd name="connsiteY64" fmla="*/ 6168453 h 13787834"/>
              <a:gd name="connsiteX65" fmla="*/ 4583574 w 7326774"/>
              <a:gd name="connsiteY65" fmla="*/ 4958902 h 13787834"/>
              <a:gd name="connsiteX66" fmla="*/ 2896564 w 7326774"/>
              <a:gd name="connsiteY66" fmla="*/ 2539794 h 13787834"/>
              <a:gd name="connsiteX67" fmla="*/ 4430210 w 7326774"/>
              <a:gd name="connsiteY67" fmla="*/ 2539794 h 13787834"/>
              <a:gd name="connsiteX68" fmla="*/ 5034987 w 7326774"/>
              <a:gd name="connsiteY68" fmla="*/ 3749348 h 13787834"/>
              <a:gd name="connsiteX69" fmla="*/ 4430210 w 7326774"/>
              <a:gd name="connsiteY69" fmla="*/ 4958901 h 13787834"/>
              <a:gd name="connsiteX70" fmla="*/ 2896564 w 7326774"/>
              <a:gd name="connsiteY70" fmla="*/ 4958901 h 13787834"/>
              <a:gd name="connsiteX71" fmla="*/ 2291787 w 7326774"/>
              <a:gd name="connsiteY71" fmla="*/ 3749348 h 13787834"/>
              <a:gd name="connsiteX72" fmla="*/ 604777 w 7326774"/>
              <a:gd name="connsiteY72" fmla="*/ 1209554 h 13787834"/>
              <a:gd name="connsiteX73" fmla="*/ 2138423 w 7326774"/>
              <a:gd name="connsiteY73" fmla="*/ 1209554 h 13787834"/>
              <a:gd name="connsiteX74" fmla="*/ 2743200 w 7326774"/>
              <a:gd name="connsiteY74" fmla="*/ 2419107 h 13787834"/>
              <a:gd name="connsiteX75" fmla="*/ 2138423 w 7326774"/>
              <a:gd name="connsiteY75" fmla="*/ 3628660 h 13787834"/>
              <a:gd name="connsiteX76" fmla="*/ 604777 w 7326774"/>
              <a:gd name="connsiteY76" fmla="*/ 3628660 h 13787834"/>
              <a:gd name="connsiteX77" fmla="*/ 0 w 7326774"/>
              <a:gd name="connsiteY77" fmla="*/ 2419107 h 13787834"/>
              <a:gd name="connsiteX78" fmla="*/ 5188351 w 7326774"/>
              <a:gd name="connsiteY78" fmla="*/ 1209554 h 13787834"/>
              <a:gd name="connsiteX79" fmla="*/ 6721997 w 7326774"/>
              <a:gd name="connsiteY79" fmla="*/ 1209554 h 13787834"/>
              <a:gd name="connsiteX80" fmla="*/ 7326774 w 7326774"/>
              <a:gd name="connsiteY80" fmla="*/ 2419107 h 13787834"/>
              <a:gd name="connsiteX81" fmla="*/ 6721997 w 7326774"/>
              <a:gd name="connsiteY81" fmla="*/ 3628660 h 13787834"/>
              <a:gd name="connsiteX82" fmla="*/ 5188351 w 7326774"/>
              <a:gd name="connsiteY82" fmla="*/ 3628660 h 13787834"/>
              <a:gd name="connsiteX83" fmla="*/ 4583574 w 7326774"/>
              <a:gd name="connsiteY83" fmla="*/ 2419107 h 13787834"/>
              <a:gd name="connsiteX84" fmla="*/ 2896564 w 7326774"/>
              <a:gd name="connsiteY84" fmla="*/ 0 h 13787834"/>
              <a:gd name="connsiteX85" fmla="*/ 4430210 w 7326774"/>
              <a:gd name="connsiteY85" fmla="*/ 0 h 13787834"/>
              <a:gd name="connsiteX86" fmla="*/ 5034987 w 7326774"/>
              <a:gd name="connsiteY86" fmla="*/ 1209553 h 13787834"/>
              <a:gd name="connsiteX87" fmla="*/ 4430210 w 7326774"/>
              <a:gd name="connsiteY87" fmla="*/ 2419106 h 13787834"/>
              <a:gd name="connsiteX88" fmla="*/ 2896564 w 7326774"/>
              <a:gd name="connsiteY88" fmla="*/ 2419106 h 13787834"/>
              <a:gd name="connsiteX89" fmla="*/ 2291787 w 7326774"/>
              <a:gd name="connsiteY89" fmla="*/ 1209553 h 13787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7326774" h="13787834">
                <a:moveTo>
                  <a:pt x="5188351" y="11368728"/>
                </a:moveTo>
                <a:lnTo>
                  <a:pt x="6721997" y="11368728"/>
                </a:lnTo>
                <a:lnTo>
                  <a:pt x="7326774" y="12578281"/>
                </a:lnTo>
                <a:lnTo>
                  <a:pt x="6721997" y="13787834"/>
                </a:lnTo>
                <a:lnTo>
                  <a:pt x="5188351" y="13787834"/>
                </a:lnTo>
                <a:lnTo>
                  <a:pt x="4583574" y="12578281"/>
                </a:lnTo>
                <a:close/>
                <a:moveTo>
                  <a:pt x="604777" y="11368728"/>
                </a:moveTo>
                <a:lnTo>
                  <a:pt x="2138423" y="11368728"/>
                </a:lnTo>
                <a:lnTo>
                  <a:pt x="2743200" y="12578281"/>
                </a:lnTo>
                <a:lnTo>
                  <a:pt x="2138423" y="13787834"/>
                </a:lnTo>
                <a:lnTo>
                  <a:pt x="604777" y="13787834"/>
                </a:lnTo>
                <a:lnTo>
                  <a:pt x="0" y="12578281"/>
                </a:lnTo>
                <a:close/>
                <a:moveTo>
                  <a:pt x="2896564" y="10159174"/>
                </a:moveTo>
                <a:lnTo>
                  <a:pt x="4430210" y="10159174"/>
                </a:lnTo>
                <a:lnTo>
                  <a:pt x="5034987" y="11368727"/>
                </a:lnTo>
                <a:lnTo>
                  <a:pt x="4430210" y="12578280"/>
                </a:lnTo>
                <a:lnTo>
                  <a:pt x="2896564" y="12578280"/>
                </a:lnTo>
                <a:lnTo>
                  <a:pt x="2291787" y="11368727"/>
                </a:lnTo>
                <a:close/>
                <a:moveTo>
                  <a:pt x="5188351" y="8828934"/>
                </a:moveTo>
                <a:lnTo>
                  <a:pt x="6721997" y="8828934"/>
                </a:lnTo>
                <a:lnTo>
                  <a:pt x="7326774" y="10038487"/>
                </a:lnTo>
                <a:lnTo>
                  <a:pt x="6721997" y="11248040"/>
                </a:lnTo>
                <a:lnTo>
                  <a:pt x="5188351" y="11248040"/>
                </a:lnTo>
                <a:lnTo>
                  <a:pt x="4583574" y="10038487"/>
                </a:lnTo>
                <a:close/>
                <a:moveTo>
                  <a:pt x="604777" y="8828934"/>
                </a:moveTo>
                <a:lnTo>
                  <a:pt x="2138423" y="8828934"/>
                </a:lnTo>
                <a:lnTo>
                  <a:pt x="2743200" y="10038487"/>
                </a:lnTo>
                <a:lnTo>
                  <a:pt x="2138423" y="11248040"/>
                </a:lnTo>
                <a:lnTo>
                  <a:pt x="604777" y="11248040"/>
                </a:lnTo>
                <a:lnTo>
                  <a:pt x="0" y="10038487"/>
                </a:lnTo>
                <a:close/>
                <a:moveTo>
                  <a:pt x="2896564" y="7619380"/>
                </a:moveTo>
                <a:lnTo>
                  <a:pt x="4430210" y="7619380"/>
                </a:lnTo>
                <a:lnTo>
                  <a:pt x="5034987" y="8828933"/>
                </a:lnTo>
                <a:lnTo>
                  <a:pt x="4430210" y="10038486"/>
                </a:lnTo>
                <a:lnTo>
                  <a:pt x="2896564" y="10038486"/>
                </a:lnTo>
                <a:lnTo>
                  <a:pt x="2291787" y="8828933"/>
                </a:lnTo>
                <a:close/>
                <a:moveTo>
                  <a:pt x="5188351" y="6289140"/>
                </a:moveTo>
                <a:lnTo>
                  <a:pt x="6721997" y="6289140"/>
                </a:lnTo>
                <a:lnTo>
                  <a:pt x="7326774" y="7498693"/>
                </a:lnTo>
                <a:lnTo>
                  <a:pt x="6721997" y="8708246"/>
                </a:lnTo>
                <a:lnTo>
                  <a:pt x="5188351" y="8708246"/>
                </a:lnTo>
                <a:lnTo>
                  <a:pt x="4583574" y="7498693"/>
                </a:lnTo>
                <a:close/>
                <a:moveTo>
                  <a:pt x="604777" y="6289140"/>
                </a:moveTo>
                <a:lnTo>
                  <a:pt x="2138423" y="6289140"/>
                </a:lnTo>
                <a:lnTo>
                  <a:pt x="2743200" y="7498693"/>
                </a:lnTo>
                <a:lnTo>
                  <a:pt x="2138423" y="8708246"/>
                </a:lnTo>
                <a:lnTo>
                  <a:pt x="604777" y="8708246"/>
                </a:lnTo>
                <a:lnTo>
                  <a:pt x="0" y="7498693"/>
                </a:lnTo>
                <a:close/>
                <a:moveTo>
                  <a:pt x="2896564" y="5079588"/>
                </a:moveTo>
                <a:lnTo>
                  <a:pt x="4430210" y="5079588"/>
                </a:lnTo>
                <a:lnTo>
                  <a:pt x="5034987" y="6289139"/>
                </a:lnTo>
                <a:lnTo>
                  <a:pt x="4430210" y="7498692"/>
                </a:lnTo>
                <a:lnTo>
                  <a:pt x="2896564" y="7498692"/>
                </a:lnTo>
                <a:lnTo>
                  <a:pt x="2291787" y="6289139"/>
                </a:lnTo>
                <a:close/>
                <a:moveTo>
                  <a:pt x="604777" y="3749349"/>
                </a:moveTo>
                <a:lnTo>
                  <a:pt x="2138423" y="3749349"/>
                </a:lnTo>
                <a:lnTo>
                  <a:pt x="2743200" y="4958902"/>
                </a:lnTo>
                <a:lnTo>
                  <a:pt x="2138423" y="6168453"/>
                </a:lnTo>
                <a:lnTo>
                  <a:pt x="604777" y="6168453"/>
                </a:lnTo>
                <a:lnTo>
                  <a:pt x="0" y="4958902"/>
                </a:lnTo>
                <a:close/>
                <a:moveTo>
                  <a:pt x="5188351" y="3749348"/>
                </a:moveTo>
                <a:lnTo>
                  <a:pt x="6721997" y="3749348"/>
                </a:lnTo>
                <a:lnTo>
                  <a:pt x="7326774" y="4958902"/>
                </a:lnTo>
                <a:lnTo>
                  <a:pt x="6721997" y="6168453"/>
                </a:lnTo>
                <a:lnTo>
                  <a:pt x="5188351" y="6168453"/>
                </a:lnTo>
                <a:lnTo>
                  <a:pt x="4583574" y="4958902"/>
                </a:lnTo>
                <a:close/>
                <a:moveTo>
                  <a:pt x="2896564" y="2539794"/>
                </a:moveTo>
                <a:lnTo>
                  <a:pt x="4430210" y="2539794"/>
                </a:lnTo>
                <a:lnTo>
                  <a:pt x="5034987" y="3749348"/>
                </a:lnTo>
                <a:lnTo>
                  <a:pt x="4430210" y="4958901"/>
                </a:lnTo>
                <a:lnTo>
                  <a:pt x="2896564" y="4958901"/>
                </a:lnTo>
                <a:lnTo>
                  <a:pt x="2291787" y="3749348"/>
                </a:lnTo>
                <a:close/>
                <a:moveTo>
                  <a:pt x="604777" y="1209554"/>
                </a:moveTo>
                <a:lnTo>
                  <a:pt x="2138423" y="1209554"/>
                </a:lnTo>
                <a:lnTo>
                  <a:pt x="2743200" y="2419107"/>
                </a:lnTo>
                <a:lnTo>
                  <a:pt x="2138423" y="3628660"/>
                </a:lnTo>
                <a:lnTo>
                  <a:pt x="604777" y="3628660"/>
                </a:lnTo>
                <a:lnTo>
                  <a:pt x="0" y="2419107"/>
                </a:lnTo>
                <a:close/>
                <a:moveTo>
                  <a:pt x="5188351" y="1209554"/>
                </a:moveTo>
                <a:lnTo>
                  <a:pt x="6721997" y="1209554"/>
                </a:lnTo>
                <a:lnTo>
                  <a:pt x="7326774" y="2419107"/>
                </a:lnTo>
                <a:lnTo>
                  <a:pt x="6721997" y="3628660"/>
                </a:lnTo>
                <a:lnTo>
                  <a:pt x="5188351" y="3628660"/>
                </a:lnTo>
                <a:lnTo>
                  <a:pt x="4583574" y="2419107"/>
                </a:lnTo>
                <a:close/>
                <a:moveTo>
                  <a:pt x="2896564" y="0"/>
                </a:moveTo>
                <a:lnTo>
                  <a:pt x="4430210" y="0"/>
                </a:lnTo>
                <a:lnTo>
                  <a:pt x="5034987" y="1209553"/>
                </a:lnTo>
                <a:lnTo>
                  <a:pt x="4430210" y="2419106"/>
                </a:lnTo>
                <a:lnTo>
                  <a:pt x="2896564" y="2419106"/>
                </a:lnTo>
                <a:lnTo>
                  <a:pt x="2291787" y="1209553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t="27000"/>
            </a:stretch>
          </a:blip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894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931-BCA6-8237-2081-AF11CAB2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3" y="78283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What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is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geodiversity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Zeshoek 11">
            <a:extLst>
              <a:ext uri="{FF2B5EF4-FFF2-40B4-BE49-F238E27FC236}">
                <a16:creationId xmlns:a16="http://schemas.microsoft.com/office/drawing/2014/main" id="{68862650-B9A0-45BA-CC68-2D409DD98BFC}"/>
              </a:ext>
            </a:extLst>
          </p:cNvPr>
          <p:cNvSpPr/>
          <p:nvPr/>
        </p:nvSpPr>
        <p:spPr>
          <a:xfrm>
            <a:off x="5392100" y="4361018"/>
            <a:ext cx="1185705" cy="1042976"/>
          </a:xfrm>
          <a:prstGeom prst="hexagon">
            <a:avLst/>
          </a:prstGeom>
          <a:solidFill>
            <a:schemeClr val="accent6">
              <a:lumMod val="50000"/>
            </a:schemeClr>
          </a:solidFill>
          <a:scene3d>
            <a:camera prst="isometricTopUp"/>
            <a:lightRig rig="threePt" dir="t"/>
          </a:scene3d>
          <a:sp3d extrusionH="190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5" name="Rechte verbindingslijn 13">
            <a:extLst>
              <a:ext uri="{FF2B5EF4-FFF2-40B4-BE49-F238E27FC236}">
                <a16:creationId xmlns:a16="http://schemas.microsoft.com/office/drawing/2014/main" id="{09023833-241F-2047-71F1-1110E89458D2}"/>
              </a:ext>
            </a:extLst>
          </p:cNvPr>
          <p:cNvCxnSpPr>
            <a:cxnSpLocks/>
          </p:cNvCxnSpPr>
          <p:nvPr/>
        </p:nvCxnSpPr>
        <p:spPr>
          <a:xfrm>
            <a:off x="6577805" y="4962709"/>
            <a:ext cx="946975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troomdiagram: Verbindingslijn 17">
            <a:extLst>
              <a:ext uri="{FF2B5EF4-FFF2-40B4-BE49-F238E27FC236}">
                <a16:creationId xmlns:a16="http://schemas.microsoft.com/office/drawing/2014/main" id="{E7B76561-2B16-CD39-B93E-05B7CF3B4A44}"/>
              </a:ext>
            </a:extLst>
          </p:cNvPr>
          <p:cNvSpPr/>
          <p:nvPr/>
        </p:nvSpPr>
        <p:spPr>
          <a:xfrm>
            <a:off x="7524780" y="4901749"/>
            <a:ext cx="101600" cy="116998"/>
          </a:xfrm>
          <a:prstGeom prst="flowChartConnector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Zeshoek 11">
            <a:extLst>
              <a:ext uri="{FF2B5EF4-FFF2-40B4-BE49-F238E27FC236}">
                <a16:creationId xmlns:a16="http://schemas.microsoft.com/office/drawing/2014/main" id="{E8B2CCD9-8C96-627D-1170-FF915E29EB96}"/>
              </a:ext>
            </a:extLst>
          </p:cNvPr>
          <p:cNvSpPr/>
          <p:nvPr/>
        </p:nvSpPr>
        <p:spPr>
          <a:xfrm>
            <a:off x="5392099" y="3665736"/>
            <a:ext cx="1185705" cy="1042976"/>
          </a:xfrm>
          <a:prstGeom prst="hexagon">
            <a:avLst/>
          </a:prstGeom>
          <a:solidFill>
            <a:schemeClr val="accent6">
              <a:lumMod val="75000"/>
            </a:schemeClr>
          </a:solidFill>
          <a:scene3d>
            <a:camera prst="isometricTopUp"/>
            <a:lightRig rig="threePt" dir="t"/>
          </a:scene3d>
          <a:sp3d extrusionH="190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Zeshoek 11">
            <a:extLst>
              <a:ext uri="{FF2B5EF4-FFF2-40B4-BE49-F238E27FC236}">
                <a16:creationId xmlns:a16="http://schemas.microsoft.com/office/drawing/2014/main" id="{FA0D58E0-C12D-E2CF-4147-22CEBF49B116}"/>
              </a:ext>
            </a:extLst>
          </p:cNvPr>
          <p:cNvSpPr/>
          <p:nvPr/>
        </p:nvSpPr>
        <p:spPr>
          <a:xfrm>
            <a:off x="5392099" y="2970454"/>
            <a:ext cx="1185705" cy="1042976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isometricTopUp"/>
            <a:lightRig rig="threePt" dir="t"/>
          </a:scene3d>
          <a:sp3d extrusionH="190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Zeshoek 11">
            <a:extLst>
              <a:ext uri="{FF2B5EF4-FFF2-40B4-BE49-F238E27FC236}">
                <a16:creationId xmlns:a16="http://schemas.microsoft.com/office/drawing/2014/main" id="{FFABE067-4CAA-E745-BE17-70D469532885}"/>
              </a:ext>
            </a:extLst>
          </p:cNvPr>
          <p:cNvSpPr/>
          <p:nvPr/>
        </p:nvSpPr>
        <p:spPr>
          <a:xfrm>
            <a:off x="5392098" y="2275172"/>
            <a:ext cx="1185705" cy="1042976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isometricTopUp"/>
            <a:lightRig rig="threePt" dir="t"/>
          </a:scene3d>
          <a:sp3d extrusionH="190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0" name="Rechte verbindingslijn 13">
            <a:extLst>
              <a:ext uri="{FF2B5EF4-FFF2-40B4-BE49-F238E27FC236}">
                <a16:creationId xmlns:a16="http://schemas.microsoft.com/office/drawing/2014/main" id="{1A6F8130-92AD-CA91-AFFF-2F2890CBA642}"/>
              </a:ext>
            </a:extLst>
          </p:cNvPr>
          <p:cNvCxnSpPr>
            <a:cxnSpLocks/>
          </p:cNvCxnSpPr>
          <p:nvPr/>
        </p:nvCxnSpPr>
        <p:spPr>
          <a:xfrm>
            <a:off x="6577805" y="3574901"/>
            <a:ext cx="946975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roomdiagram: Verbindingslijn 17">
            <a:extLst>
              <a:ext uri="{FF2B5EF4-FFF2-40B4-BE49-F238E27FC236}">
                <a16:creationId xmlns:a16="http://schemas.microsoft.com/office/drawing/2014/main" id="{2930B60A-FA1D-12A6-6A19-CB5DE4BF26C6}"/>
              </a:ext>
            </a:extLst>
          </p:cNvPr>
          <p:cNvSpPr/>
          <p:nvPr/>
        </p:nvSpPr>
        <p:spPr>
          <a:xfrm>
            <a:off x="7524780" y="3513941"/>
            <a:ext cx="101600" cy="116998"/>
          </a:xfrm>
          <a:prstGeom prst="flowChartConnector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Rechte verbindingslijn 13">
            <a:extLst>
              <a:ext uri="{FF2B5EF4-FFF2-40B4-BE49-F238E27FC236}">
                <a16:creationId xmlns:a16="http://schemas.microsoft.com/office/drawing/2014/main" id="{E1506C4F-59CE-8570-60B5-587C9EB5E12E}"/>
              </a:ext>
            </a:extLst>
          </p:cNvPr>
          <p:cNvCxnSpPr>
            <a:cxnSpLocks/>
          </p:cNvCxnSpPr>
          <p:nvPr/>
        </p:nvCxnSpPr>
        <p:spPr>
          <a:xfrm flipH="1">
            <a:off x="4386052" y="2730522"/>
            <a:ext cx="972758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troomdiagram: Verbindingslijn 17">
            <a:extLst>
              <a:ext uri="{FF2B5EF4-FFF2-40B4-BE49-F238E27FC236}">
                <a16:creationId xmlns:a16="http://schemas.microsoft.com/office/drawing/2014/main" id="{2ABE82C1-EF85-659D-CED5-140BE5731586}"/>
              </a:ext>
            </a:extLst>
          </p:cNvPr>
          <p:cNvSpPr/>
          <p:nvPr/>
        </p:nvSpPr>
        <p:spPr>
          <a:xfrm>
            <a:off x="4386052" y="2669562"/>
            <a:ext cx="101600" cy="116998"/>
          </a:xfrm>
          <a:prstGeom prst="flowChartConnector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2" name="Rechte verbindingslijn 13">
            <a:extLst>
              <a:ext uri="{FF2B5EF4-FFF2-40B4-BE49-F238E27FC236}">
                <a16:creationId xmlns:a16="http://schemas.microsoft.com/office/drawing/2014/main" id="{3FAC90DB-2434-DE1E-343A-61768BC73621}"/>
              </a:ext>
            </a:extLst>
          </p:cNvPr>
          <p:cNvCxnSpPr>
            <a:cxnSpLocks/>
          </p:cNvCxnSpPr>
          <p:nvPr/>
        </p:nvCxnSpPr>
        <p:spPr>
          <a:xfrm flipH="1">
            <a:off x="4386052" y="4158829"/>
            <a:ext cx="972758" cy="0"/>
          </a:xfrm>
          <a:prstGeom prst="lin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troomdiagram: Verbindingslijn 17">
            <a:extLst>
              <a:ext uri="{FF2B5EF4-FFF2-40B4-BE49-F238E27FC236}">
                <a16:creationId xmlns:a16="http://schemas.microsoft.com/office/drawing/2014/main" id="{A3F6DB9F-F646-1FF3-D5F6-8FE307B4A693}"/>
              </a:ext>
            </a:extLst>
          </p:cNvPr>
          <p:cNvSpPr/>
          <p:nvPr/>
        </p:nvSpPr>
        <p:spPr>
          <a:xfrm>
            <a:off x="4386052" y="4097869"/>
            <a:ext cx="101600" cy="116998"/>
          </a:xfrm>
          <a:prstGeom prst="flowChartConnector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48FF1DC-1DCC-C4E5-B93A-F3F34F29D0F5}"/>
              </a:ext>
            </a:extLst>
          </p:cNvPr>
          <p:cNvSpPr txBox="1">
            <a:spLocks/>
          </p:cNvSpPr>
          <p:nvPr/>
        </p:nvSpPr>
        <p:spPr>
          <a:xfrm>
            <a:off x="4872431" y="12438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/>
              <a:t>Geodiversity</a:t>
            </a:r>
            <a:endParaRPr lang="nl-NL" sz="3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7FB32-E177-0246-F318-A36137A583F7}"/>
              </a:ext>
            </a:extLst>
          </p:cNvPr>
          <p:cNvSpPr txBox="1"/>
          <p:nvPr/>
        </p:nvSpPr>
        <p:spPr>
          <a:xfrm>
            <a:off x="1329070" y="2438729"/>
            <a:ext cx="2852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A. </a:t>
            </a:r>
            <a:r>
              <a:rPr lang="nl-NL" sz="2400" dirty="0" err="1"/>
              <a:t>Geomorphology</a:t>
            </a:r>
            <a:br>
              <a:rPr lang="nl-NL" sz="2400" dirty="0"/>
            </a:br>
            <a:r>
              <a:rPr lang="nl-NL" sz="1600" i="1" dirty="0" err="1"/>
              <a:t>Landforms</a:t>
            </a:r>
            <a:r>
              <a:rPr lang="nl-NL" sz="1600" i="1" dirty="0"/>
              <a:t>, </a:t>
            </a:r>
            <a:r>
              <a:rPr lang="nl-NL" sz="1600" i="1" dirty="0" err="1"/>
              <a:t>topography</a:t>
            </a:r>
            <a:r>
              <a:rPr lang="nl-NL" sz="1600" i="1" dirty="0"/>
              <a:t>, </a:t>
            </a:r>
            <a:r>
              <a:rPr lang="nl-NL" sz="1600" i="1" dirty="0" err="1"/>
              <a:t>physical</a:t>
            </a:r>
            <a:r>
              <a:rPr lang="nl-NL" sz="1600" i="1" dirty="0"/>
              <a:t> </a:t>
            </a:r>
            <a:r>
              <a:rPr lang="nl-NL" sz="1600" i="1" dirty="0" err="1"/>
              <a:t>processes</a:t>
            </a:r>
            <a:endParaRPr lang="nl-NL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2A39D5-E750-0163-0BC8-713E6CF98AA3}"/>
              </a:ext>
            </a:extLst>
          </p:cNvPr>
          <p:cNvSpPr txBox="1"/>
          <p:nvPr/>
        </p:nvSpPr>
        <p:spPr>
          <a:xfrm>
            <a:off x="7937641" y="3319397"/>
            <a:ext cx="342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B. </a:t>
            </a:r>
            <a:r>
              <a:rPr lang="nl-NL" sz="2400" dirty="0" err="1"/>
              <a:t>Geology</a:t>
            </a:r>
            <a:br>
              <a:rPr lang="nl-NL" sz="2400" dirty="0"/>
            </a:br>
            <a:r>
              <a:rPr lang="nl-NL" sz="1600" i="1" dirty="0" err="1"/>
              <a:t>Material</a:t>
            </a:r>
            <a:r>
              <a:rPr lang="nl-NL" sz="1600" i="1" dirty="0"/>
              <a:t>; </a:t>
            </a:r>
            <a:r>
              <a:rPr lang="nl-NL" sz="1600" i="1" dirty="0" err="1"/>
              <a:t>rocks</a:t>
            </a:r>
            <a:r>
              <a:rPr lang="nl-NL" sz="1600" i="1" dirty="0"/>
              <a:t>, </a:t>
            </a:r>
            <a:r>
              <a:rPr lang="nl-NL" sz="1600" i="1" dirty="0" err="1"/>
              <a:t>minerals</a:t>
            </a:r>
            <a:r>
              <a:rPr lang="nl-NL" sz="1600" i="1" dirty="0"/>
              <a:t> and </a:t>
            </a:r>
            <a:r>
              <a:rPr lang="nl-NL" sz="1600" i="1" dirty="0" err="1"/>
              <a:t>fossils</a:t>
            </a:r>
            <a:endParaRPr lang="nl-N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0D7E29-18B0-2B9F-CDA9-95C7CB8A7614}"/>
              </a:ext>
            </a:extLst>
          </p:cNvPr>
          <p:cNvSpPr txBox="1"/>
          <p:nvPr/>
        </p:nvSpPr>
        <p:spPr>
          <a:xfrm>
            <a:off x="1329070" y="3861087"/>
            <a:ext cx="28526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C. </a:t>
            </a:r>
            <a:r>
              <a:rPr lang="nl-NL" sz="2400" dirty="0" err="1"/>
              <a:t>Lithology</a:t>
            </a:r>
            <a:br>
              <a:rPr lang="nl-NL" sz="2400" dirty="0"/>
            </a:br>
            <a:r>
              <a:rPr lang="nl-NL" sz="1400" i="1" dirty="0" err="1"/>
              <a:t>Soil</a:t>
            </a:r>
            <a:r>
              <a:rPr lang="nl-NL" sz="1400" i="1" dirty="0"/>
              <a:t> types and </a:t>
            </a:r>
            <a:r>
              <a:rPr lang="nl-NL" sz="1400" i="1" dirty="0" err="1"/>
              <a:t>physical</a:t>
            </a:r>
            <a:r>
              <a:rPr lang="nl-NL" sz="1400" i="1" dirty="0"/>
              <a:t>/</a:t>
            </a:r>
            <a:r>
              <a:rPr lang="nl-NL" sz="1400" i="1" dirty="0" err="1"/>
              <a:t>chemical</a:t>
            </a:r>
            <a:r>
              <a:rPr lang="nl-NL" sz="1400" i="1" dirty="0"/>
              <a:t> </a:t>
            </a:r>
            <a:r>
              <a:rPr lang="nl-NL" sz="1400" i="1" dirty="0" err="1"/>
              <a:t>properties</a:t>
            </a:r>
            <a:r>
              <a:rPr lang="nl-NL" sz="1400" i="1" dirty="0"/>
              <a:t> of </a:t>
            </a:r>
            <a:r>
              <a:rPr lang="nl-NL" sz="1400" i="1" dirty="0" err="1"/>
              <a:t>soils</a:t>
            </a:r>
            <a:endParaRPr lang="nl-NL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AB38D0-7DF9-0A5C-6472-DF879492B945}"/>
              </a:ext>
            </a:extLst>
          </p:cNvPr>
          <p:cNvSpPr txBox="1"/>
          <p:nvPr/>
        </p:nvSpPr>
        <p:spPr>
          <a:xfrm>
            <a:off x="7937640" y="4708712"/>
            <a:ext cx="3472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D. </a:t>
            </a:r>
            <a:r>
              <a:rPr lang="nl-NL" sz="2400" dirty="0" err="1"/>
              <a:t>Hydrology</a:t>
            </a:r>
            <a:br>
              <a:rPr lang="nl-NL" sz="2400" dirty="0"/>
            </a:br>
            <a:r>
              <a:rPr lang="nl-NL" sz="1600" i="1" dirty="0" err="1"/>
              <a:t>Waterbodies</a:t>
            </a:r>
            <a:r>
              <a:rPr lang="nl-NL" sz="1600" i="1" dirty="0"/>
              <a:t>; </a:t>
            </a:r>
            <a:r>
              <a:rPr lang="nl-NL" sz="1600" i="1" dirty="0" err="1"/>
              <a:t>lakes</a:t>
            </a:r>
            <a:r>
              <a:rPr lang="nl-NL" sz="1600" i="1" dirty="0"/>
              <a:t>, </a:t>
            </a:r>
            <a:r>
              <a:rPr lang="nl-NL" sz="1600" i="1" dirty="0" err="1"/>
              <a:t>groundwater</a:t>
            </a:r>
            <a:r>
              <a:rPr lang="nl-NL" sz="1600" i="1" dirty="0"/>
              <a:t> </a:t>
            </a:r>
            <a:endParaRPr lang="nl-NL" sz="2400" dirty="0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8D774986-87A5-44D7-AE82-DA73C6597F0B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chemeClr val="accent6">
              <a:lumMod val="50000"/>
              <a:alpha val="20000"/>
            </a:schemeClr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B4BC3313-48E4-BC48-02D2-8E8A398F9E28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E199DA-1280-D6EC-06E6-F52FB77881B6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1. </a:t>
            </a:r>
            <a:r>
              <a:rPr lang="nl-NL" sz="1400" dirty="0" err="1">
                <a:solidFill>
                  <a:schemeClr val="bg1"/>
                </a:solidFill>
              </a:rPr>
              <a:t>Introduction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02D8F9-9AA4-4A02-C887-7A325CE64736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Methodology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69BAD18A-D673-B320-33E6-E46D69A206A4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4AEDF4-D4BC-5343-AECD-1380B1005973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Results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33D17299-552C-2577-50F5-6ABCD31F16F7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1" name="Arrow: Pentagon 50">
            <a:extLst>
              <a:ext uri="{FF2B5EF4-FFF2-40B4-BE49-F238E27FC236}">
                <a16:creationId xmlns:a16="http://schemas.microsoft.com/office/drawing/2014/main" id="{52C8E0E9-AC67-BF4E-EEC6-DE3088E169F9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8D513C-0B9E-2355-A588-A66245A2F427}"/>
              </a:ext>
            </a:extLst>
          </p:cNvPr>
          <p:cNvSpPr txBox="1"/>
          <p:nvPr/>
        </p:nvSpPr>
        <p:spPr>
          <a:xfrm>
            <a:off x="11919288" y="6556521"/>
            <a:ext cx="34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24BBCAAA-1F84-ED07-B3A9-44A05B2D6D5F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4988C9-427F-3A80-E336-E984827A5177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CDE995-A76E-CD9F-6119-1696E8C4CEAC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3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3" grpId="0" animBg="1"/>
      <p:bldP spid="23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931-BCA6-8237-2081-AF11CAB2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3" y="78283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Relevance</a:t>
            </a:r>
            <a:r>
              <a:rPr lang="nl-NL" dirty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nl-NL" dirty="0" err="1">
                <a:solidFill>
                  <a:schemeClr val="accent6">
                    <a:lumMod val="50000"/>
                  </a:schemeClr>
                </a:solidFill>
              </a:rPr>
              <a:t>geodiversity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BE844C0-419D-A10A-494B-D3C599676C01}"/>
              </a:ext>
            </a:extLst>
          </p:cNvPr>
          <p:cNvGrpSpPr/>
          <p:nvPr/>
        </p:nvGrpSpPr>
        <p:grpSpPr>
          <a:xfrm>
            <a:off x="3628339" y="1458686"/>
            <a:ext cx="2996328" cy="2221000"/>
            <a:chOff x="3628339" y="1458686"/>
            <a:chExt cx="2996328" cy="2221000"/>
          </a:xfrm>
        </p:grpSpPr>
        <p:pic>
          <p:nvPicPr>
            <p:cNvPr id="60" name="Picture 59" descr="A close-up of a plant growing from the ground&#10;&#10;Description automatically generated">
              <a:extLst>
                <a:ext uri="{FF2B5EF4-FFF2-40B4-BE49-F238E27FC236}">
                  <a16:creationId xmlns:a16="http://schemas.microsoft.com/office/drawing/2014/main" id="{3A6282EC-CB85-F08B-2C6A-FC5FE180D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1" t="5171" r="9211" b="10289"/>
            <a:stretch/>
          </p:blipFill>
          <p:spPr>
            <a:xfrm>
              <a:off x="3628339" y="1458686"/>
              <a:ext cx="2216564" cy="2221000"/>
            </a:xfrm>
            <a:custGeom>
              <a:avLst/>
              <a:gdLst>
                <a:gd name="connsiteX0" fmla="*/ 2216564 w 2216564"/>
                <a:gd name="connsiteY0" fmla="*/ 0 h 2221000"/>
                <a:gd name="connsiteX1" fmla="*/ 2216564 w 2216564"/>
                <a:gd name="connsiteY1" fmla="*/ 694924 h 2221000"/>
                <a:gd name="connsiteX2" fmla="*/ 629002 w 2216564"/>
                <a:gd name="connsiteY2" fmla="*/ 2221000 h 2221000"/>
                <a:gd name="connsiteX3" fmla="*/ 0 w 2216564"/>
                <a:gd name="connsiteY3" fmla="*/ 2221000 h 2221000"/>
                <a:gd name="connsiteX4" fmla="*/ 2216564 w 2216564"/>
                <a:gd name="connsiteY4" fmla="*/ 0 h 22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564" h="2221000">
                  <a:moveTo>
                    <a:pt x="2216564" y="0"/>
                  </a:moveTo>
                  <a:lnTo>
                    <a:pt x="2216564" y="694924"/>
                  </a:lnTo>
                  <a:cubicBezTo>
                    <a:pt x="1339777" y="694924"/>
                    <a:pt x="629002" y="1378172"/>
                    <a:pt x="629002" y="2221000"/>
                  </a:cubicBezTo>
                  <a:lnTo>
                    <a:pt x="0" y="2221000"/>
                  </a:lnTo>
                  <a:cubicBezTo>
                    <a:pt x="0" y="994375"/>
                    <a:pt x="992389" y="0"/>
                    <a:pt x="2216564" y="0"/>
                  </a:cubicBezTo>
                  <a:close/>
                </a:path>
              </a:pathLst>
            </a:custGeom>
          </p:spPr>
        </p:pic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C4097F34-F377-DA9A-855B-AFCFBC95B712}"/>
                </a:ext>
              </a:extLst>
            </p:cNvPr>
            <p:cNvSpPr txBox="1">
              <a:spLocks/>
            </p:cNvSpPr>
            <p:nvPr/>
          </p:nvSpPr>
          <p:spPr>
            <a:xfrm rot="20321932">
              <a:off x="3923683" y="1824314"/>
              <a:ext cx="2700984" cy="1655762"/>
            </a:xfrm>
            <a:prstGeom prst="rect">
              <a:avLst/>
            </a:prstGeom>
          </p:spPr>
          <p:txBody>
            <a:bodyPr vert="horz" lIns="91440" tIns="45720" rIns="91440" bIns="45720" rtlCol="0">
              <a:prstTxWarp prst="textArchUp">
                <a:avLst>
                  <a:gd name="adj" fmla="val 12889391"/>
                </a:avLst>
              </a:prstTxWarp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NL" sz="2000" dirty="0" err="1"/>
                <a:t>Supporting</a:t>
              </a:r>
              <a:endParaRPr lang="nl-NL" sz="2000" dirty="0"/>
            </a:p>
            <a:p>
              <a:pPr marL="342900" indent="-342900"/>
              <a:endParaRPr lang="nl-NL" dirty="0"/>
            </a:p>
          </p:txBody>
        </p:sp>
      </p:grpSp>
      <p:sp>
        <p:nvSpPr>
          <p:cNvPr id="44" name="Subtitle 2">
            <a:extLst>
              <a:ext uri="{FF2B5EF4-FFF2-40B4-BE49-F238E27FC236}">
                <a16:creationId xmlns:a16="http://schemas.microsoft.com/office/drawing/2014/main" id="{117B10D4-2F7B-A8C2-ECD2-5A51CECC8E4F}"/>
              </a:ext>
            </a:extLst>
          </p:cNvPr>
          <p:cNvSpPr txBox="1">
            <a:spLocks/>
          </p:cNvSpPr>
          <p:nvPr/>
        </p:nvSpPr>
        <p:spPr>
          <a:xfrm>
            <a:off x="4439262" y="3516086"/>
            <a:ext cx="370930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b="1" dirty="0" err="1"/>
              <a:t>Ecosystem</a:t>
            </a:r>
            <a:r>
              <a:rPr lang="nl-NL" sz="2400" b="1" dirty="0"/>
              <a:t> services</a:t>
            </a:r>
          </a:p>
          <a:p>
            <a:pPr marL="342900" indent="-342900"/>
            <a:endParaRPr lang="nl-NL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F0001B7-B616-D592-455C-445AA3079E38}"/>
              </a:ext>
            </a:extLst>
          </p:cNvPr>
          <p:cNvGrpSpPr/>
          <p:nvPr/>
        </p:nvGrpSpPr>
        <p:grpSpPr>
          <a:xfrm>
            <a:off x="5904179" y="1458686"/>
            <a:ext cx="2216564" cy="3186162"/>
            <a:chOff x="5904179" y="1458686"/>
            <a:chExt cx="2216564" cy="3186162"/>
          </a:xfrm>
        </p:grpSpPr>
        <p:pic>
          <p:nvPicPr>
            <p:cNvPr id="68" name="Picture 67" descr="A squirrel eating food in the grass&#10;&#10;Description automatically generated">
              <a:extLst>
                <a:ext uri="{FF2B5EF4-FFF2-40B4-BE49-F238E27FC236}">
                  <a16:creationId xmlns:a16="http://schemas.microsoft.com/office/drawing/2014/main" id="{31214A0C-2553-74C7-1515-BEEB7F0D9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3" t="817" r="21415" b="13422"/>
            <a:stretch/>
          </p:blipFill>
          <p:spPr>
            <a:xfrm>
              <a:off x="5904179" y="1458686"/>
              <a:ext cx="2216564" cy="2221000"/>
            </a:xfrm>
            <a:custGeom>
              <a:avLst/>
              <a:gdLst>
                <a:gd name="connsiteX0" fmla="*/ 0 w 2216564"/>
                <a:gd name="connsiteY0" fmla="*/ 0 h 2221000"/>
                <a:gd name="connsiteX1" fmla="*/ 2216564 w 2216564"/>
                <a:gd name="connsiteY1" fmla="*/ 2221000 h 2221000"/>
                <a:gd name="connsiteX2" fmla="*/ 1587562 w 2216564"/>
                <a:gd name="connsiteY2" fmla="*/ 2221000 h 2221000"/>
                <a:gd name="connsiteX3" fmla="*/ 0 w 2216564"/>
                <a:gd name="connsiteY3" fmla="*/ 694924 h 22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6564" h="2221000">
                  <a:moveTo>
                    <a:pt x="0" y="0"/>
                  </a:moveTo>
                  <a:cubicBezTo>
                    <a:pt x="1224175" y="0"/>
                    <a:pt x="2216564" y="994375"/>
                    <a:pt x="2216564" y="2221000"/>
                  </a:cubicBezTo>
                  <a:lnTo>
                    <a:pt x="1587562" y="2221000"/>
                  </a:lnTo>
                  <a:cubicBezTo>
                    <a:pt x="1587562" y="1378172"/>
                    <a:pt x="876787" y="694924"/>
                    <a:pt x="0" y="694924"/>
                  </a:cubicBezTo>
                  <a:close/>
                </a:path>
              </a:pathLst>
            </a:custGeom>
          </p:spPr>
        </p:pic>
        <p:sp>
          <p:nvSpPr>
            <p:cNvPr id="73" name="Subtitle 2">
              <a:extLst>
                <a:ext uri="{FF2B5EF4-FFF2-40B4-BE49-F238E27FC236}">
                  <a16:creationId xmlns:a16="http://schemas.microsoft.com/office/drawing/2014/main" id="{C9EC9FAA-800C-CD2C-6104-A064C96A7698}"/>
                </a:ext>
              </a:extLst>
            </p:cNvPr>
            <p:cNvSpPr txBox="1">
              <a:spLocks/>
            </p:cNvSpPr>
            <p:nvPr/>
          </p:nvSpPr>
          <p:spPr>
            <a:xfrm rot="4592720">
              <a:off x="5746506" y="2466475"/>
              <a:ext cx="2700984" cy="1655762"/>
            </a:xfrm>
            <a:prstGeom prst="rect">
              <a:avLst/>
            </a:prstGeom>
          </p:spPr>
          <p:txBody>
            <a:bodyPr vert="horz" lIns="91440" tIns="45720" rIns="91440" bIns="45720" rtlCol="0">
              <a:prstTxWarp prst="textArchUp">
                <a:avLst>
                  <a:gd name="adj" fmla="val 13008287"/>
                </a:avLst>
              </a:prstTxWarp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NL" sz="2000" dirty="0" err="1"/>
                <a:t>Provisioning</a:t>
              </a:r>
              <a:endParaRPr lang="nl-NL" sz="2000" dirty="0"/>
            </a:p>
            <a:p>
              <a:pPr marL="342900" indent="-342900"/>
              <a:endParaRPr lang="nl-NL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337ABE4-7C55-D619-3742-85DB1158CC12}"/>
              </a:ext>
            </a:extLst>
          </p:cNvPr>
          <p:cNvGrpSpPr/>
          <p:nvPr/>
        </p:nvGrpSpPr>
        <p:grpSpPr>
          <a:xfrm>
            <a:off x="5138208" y="3734526"/>
            <a:ext cx="2982535" cy="2221000"/>
            <a:chOff x="5138208" y="3734526"/>
            <a:chExt cx="2982535" cy="2221000"/>
          </a:xfrm>
        </p:grpSpPr>
        <p:pic>
          <p:nvPicPr>
            <p:cNvPr id="57" name="Picture 56" descr="Iceberg in the water with a hole in the middle&#10;&#10;Description automatically generated">
              <a:extLst>
                <a:ext uri="{FF2B5EF4-FFF2-40B4-BE49-F238E27FC236}">
                  <a16:creationId xmlns:a16="http://schemas.microsoft.com/office/drawing/2014/main" id="{31912E34-88C1-38EE-1223-46189715A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t="511" r="17716" b="37817"/>
            <a:stretch/>
          </p:blipFill>
          <p:spPr>
            <a:xfrm>
              <a:off x="5904179" y="3734526"/>
              <a:ext cx="2216564" cy="2221000"/>
            </a:xfrm>
            <a:custGeom>
              <a:avLst/>
              <a:gdLst>
                <a:gd name="connsiteX0" fmla="*/ 1587562 w 2216564"/>
                <a:gd name="connsiteY0" fmla="*/ 0 h 2221000"/>
                <a:gd name="connsiteX1" fmla="*/ 2216564 w 2216564"/>
                <a:gd name="connsiteY1" fmla="*/ 0 h 2221000"/>
                <a:gd name="connsiteX2" fmla="*/ 0 w 2216564"/>
                <a:gd name="connsiteY2" fmla="*/ 2221000 h 2221000"/>
                <a:gd name="connsiteX3" fmla="*/ 0 w 2216564"/>
                <a:gd name="connsiteY3" fmla="*/ 1526076 h 2221000"/>
                <a:gd name="connsiteX4" fmla="*/ 1587562 w 2216564"/>
                <a:gd name="connsiteY4" fmla="*/ 0 h 22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564" h="2221000">
                  <a:moveTo>
                    <a:pt x="1587562" y="0"/>
                  </a:moveTo>
                  <a:lnTo>
                    <a:pt x="2216564" y="0"/>
                  </a:lnTo>
                  <a:cubicBezTo>
                    <a:pt x="2216564" y="1226625"/>
                    <a:pt x="1224175" y="2221000"/>
                    <a:pt x="0" y="2221000"/>
                  </a:cubicBezTo>
                  <a:lnTo>
                    <a:pt x="0" y="1526076"/>
                  </a:lnTo>
                  <a:cubicBezTo>
                    <a:pt x="876787" y="1526076"/>
                    <a:pt x="1587562" y="842828"/>
                    <a:pt x="1587562" y="0"/>
                  </a:cubicBezTo>
                  <a:close/>
                </a:path>
              </a:pathLst>
            </a:custGeom>
          </p:spPr>
        </p:pic>
        <p:sp>
          <p:nvSpPr>
            <p:cNvPr id="74" name="Subtitle 2">
              <a:extLst>
                <a:ext uri="{FF2B5EF4-FFF2-40B4-BE49-F238E27FC236}">
                  <a16:creationId xmlns:a16="http://schemas.microsoft.com/office/drawing/2014/main" id="{F27EADE0-888A-112C-5273-AA25A75700A9}"/>
                </a:ext>
              </a:extLst>
            </p:cNvPr>
            <p:cNvSpPr txBox="1">
              <a:spLocks/>
            </p:cNvSpPr>
            <p:nvPr/>
          </p:nvSpPr>
          <p:spPr>
            <a:xfrm rot="20321932">
              <a:off x="5138208" y="3950121"/>
              <a:ext cx="2700984" cy="1655762"/>
            </a:xfrm>
            <a:prstGeom prst="rect">
              <a:avLst/>
            </a:prstGeom>
          </p:spPr>
          <p:txBody>
            <a:bodyPr vert="horz" lIns="91440" tIns="45720" rIns="91440" bIns="45720" rtlCol="0">
              <a:prstTxWarp prst="textArchUp">
                <a:avLst>
                  <a:gd name="adj" fmla="val 1595450"/>
                </a:avLst>
              </a:prstTxWarp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NL" sz="2000" dirty="0" err="1"/>
                <a:t>Regulating</a:t>
              </a:r>
              <a:endParaRPr lang="nl-NL" sz="2000" dirty="0"/>
            </a:p>
            <a:p>
              <a:pPr marL="342900" indent="-342900"/>
              <a:endParaRPr lang="nl-NL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7EED1CF-EAEF-E7A2-59E1-3EF5A6622CD4}"/>
              </a:ext>
            </a:extLst>
          </p:cNvPr>
          <p:cNvGrpSpPr/>
          <p:nvPr/>
        </p:nvGrpSpPr>
        <p:grpSpPr>
          <a:xfrm>
            <a:off x="3628339" y="3557510"/>
            <a:ext cx="3129035" cy="2398016"/>
            <a:chOff x="3628339" y="3557510"/>
            <a:chExt cx="3129035" cy="2398016"/>
          </a:xfrm>
        </p:grpSpPr>
        <p:pic>
          <p:nvPicPr>
            <p:cNvPr id="64" name="Picture 63" descr="A field with mountains in the background&#10;&#10;Description automatically generated">
              <a:extLst>
                <a:ext uri="{FF2B5EF4-FFF2-40B4-BE49-F238E27FC236}">
                  <a16:creationId xmlns:a16="http://schemas.microsoft.com/office/drawing/2014/main" id="{9A0F7575-B88C-72F5-D0CF-E12464FBC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9" t="2556" r="1928" b="43513"/>
            <a:stretch/>
          </p:blipFill>
          <p:spPr>
            <a:xfrm>
              <a:off x="3628339" y="3734526"/>
              <a:ext cx="2216564" cy="2221000"/>
            </a:xfrm>
            <a:custGeom>
              <a:avLst/>
              <a:gdLst>
                <a:gd name="connsiteX0" fmla="*/ 0 w 2216564"/>
                <a:gd name="connsiteY0" fmla="*/ 0 h 2221000"/>
                <a:gd name="connsiteX1" fmla="*/ 629002 w 2216564"/>
                <a:gd name="connsiteY1" fmla="*/ 0 h 2221000"/>
                <a:gd name="connsiteX2" fmla="*/ 2216564 w 2216564"/>
                <a:gd name="connsiteY2" fmla="*/ 1526076 h 2221000"/>
                <a:gd name="connsiteX3" fmla="*/ 2216564 w 2216564"/>
                <a:gd name="connsiteY3" fmla="*/ 2221000 h 2221000"/>
                <a:gd name="connsiteX4" fmla="*/ 0 w 2216564"/>
                <a:gd name="connsiteY4" fmla="*/ 0 h 22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564" h="2221000">
                  <a:moveTo>
                    <a:pt x="0" y="0"/>
                  </a:moveTo>
                  <a:lnTo>
                    <a:pt x="629002" y="0"/>
                  </a:lnTo>
                  <a:cubicBezTo>
                    <a:pt x="629002" y="842828"/>
                    <a:pt x="1339777" y="1526076"/>
                    <a:pt x="2216564" y="1526076"/>
                  </a:cubicBezTo>
                  <a:lnTo>
                    <a:pt x="2216564" y="2221000"/>
                  </a:lnTo>
                  <a:cubicBezTo>
                    <a:pt x="992389" y="2221000"/>
                    <a:pt x="0" y="1226625"/>
                    <a:pt x="0" y="0"/>
                  </a:cubicBezTo>
                  <a:close/>
                </a:path>
              </a:pathLst>
            </a:custGeom>
          </p:spPr>
        </p:pic>
        <p:sp>
          <p:nvSpPr>
            <p:cNvPr id="75" name="Subtitle 2">
              <a:extLst>
                <a:ext uri="{FF2B5EF4-FFF2-40B4-BE49-F238E27FC236}">
                  <a16:creationId xmlns:a16="http://schemas.microsoft.com/office/drawing/2014/main" id="{014DC047-C29D-9196-F332-DC27382B81BF}"/>
                </a:ext>
              </a:extLst>
            </p:cNvPr>
            <p:cNvSpPr txBox="1">
              <a:spLocks/>
            </p:cNvSpPr>
            <p:nvPr/>
          </p:nvSpPr>
          <p:spPr>
            <a:xfrm rot="20321932">
              <a:off x="4056390" y="3557510"/>
              <a:ext cx="2700984" cy="1655762"/>
            </a:xfrm>
            <a:prstGeom prst="rect">
              <a:avLst/>
            </a:prstGeom>
          </p:spPr>
          <p:txBody>
            <a:bodyPr vert="horz" lIns="91440" tIns="45720" rIns="91440" bIns="45720" rtlCol="0">
              <a:prstTxWarp prst="textArchUp">
                <a:avLst>
                  <a:gd name="adj" fmla="val 8763945"/>
                </a:avLst>
              </a:prstTxWarp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NL" sz="2000" dirty="0" err="1"/>
                <a:t>Cultural</a:t>
              </a:r>
              <a:endParaRPr lang="nl-NL" sz="2000" dirty="0"/>
            </a:p>
            <a:p>
              <a:pPr marL="342900" indent="-342900"/>
              <a:endParaRPr lang="nl-NL" dirty="0"/>
            </a:p>
          </p:txBody>
        </p:sp>
      </p:grp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B61351BF-45AE-F698-74F6-69D1E3D18CE3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chemeClr val="accent6">
              <a:lumMod val="50000"/>
              <a:alpha val="20000"/>
            </a:schemeClr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24C0B78C-464E-9B98-1369-7BDC22C4CB64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1FC15-3250-C0F0-2D16-6166AA086E5D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1. </a:t>
            </a:r>
            <a:r>
              <a:rPr lang="nl-NL" sz="1400" dirty="0" err="1">
                <a:solidFill>
                  <a:schemeClr val="bg1"/>
                </a:solidFill>
              </a:rPr>
              <a:t>Introduction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5B9D1-7C27-1CF8-76E2-B902E44F6F14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Methodology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02E4BB9-6915-EB66-7369-8FE00647C16A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E8DFC-BDCB-BA66-7607-2A7BB98BF53F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Results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9BFD717F-951D-84D9-0399-BF553C2B361E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3531B75E-13D5-DA4C-264F-D8ECAA24CCFD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98904-E5F5-1FF8-3661-0AADF8E505A8}"/>
              </a:ext>
            </a:extLst>
          </p:cNvPr>
          <p:cNvSpPr txBox="1"/>
          <p:nvPr/>
        </p:nvSpPr>
        <p:spPr>
          <a:xfrm>
            <a:off x="11919288" y="6556521"/>
            <a:ext cx="34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AA87D0A2-E3B1-FC68-4937-2BFF5F51BDCC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4FC11-8056-6158-A421-1098386106AE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E1078-FA73-06DA-C422-781EB98B5385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allout: Down Arrow 37">
            <a:extLst>
              <a:ext uri="{FF2B5EF4-FFF2-40B4-BE49-F238E27FC236}">
                <a16:creationId xmlns:a16="http://schemas.microsoft.com/office/drawing/2014/main" id="{DA34FF69-A8BF-0500-7A6C-6AEAAE21C196}"/>
              </a:ext>
            </a:extLst>
          </p:cNvPr>
          <p:cNvSpPr/>
          <p:nvPr/>
        </p:nvSpPr>
        <p:spPr>
          <a:xfrm>
            <a:off x="762000" y="1503814"/>
            <a:ext cx="4386470" cy="1060808"/>
          </a:xfrm>
          <a:prstGeom prst="down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5A0A0DB-2077-2167-D3E9-6577057A8F6B}"/>
              </a:ext>
            </a:extLst>
          </p:cNvPr>
          <p:cNvSpPr/>
          <p:nvPr/>
        </p:nvSpPr>
        <p:spPr>
          <a:xfrm>
            <a:off x="6212483" y="2564622"/>
            <a:ext cx="5979517" cy="354623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85A887F-23F6-6287-1DF5-687708FD21A6}"/>
              </a:ext>
            </a:extLst>
          </p:cNvPr>
          <p:cNvSpPr/>
          <p:nvPr/>
        </p:nvSpPr>
        <p:spPr>
          <a:xfrm>
            <a:off x="1" y="2570922"/>
            <a:ext cx="5979517" cy="35118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38408" y="-1331864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Knowledge </a:t>
            </a:r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gaps</a:t>
            </a:r>
            <a:endParaRPr lang="nl-NL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Main graphic">
            <a:extLst>
              <a:ext uri="{FF2B5EF4-FFF2-40B4-BE49-F238E27FC236}">
                <a16:creationId xmlns:a16="http://schemas.microsoft.com/office/drawing/2014/main" id="{7A2F3C49-9ADF-1D6C-B0A2-3E6FDE724F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2761612"/>
            <a:ext cx="5671930" cy="2994322"/>
          </a:xfrm>
          <a:prstGeom prst="rect">
            <a:avLst/>
          </a:prstGeom>
          <a:ln>
            <a:noFill/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A995519F-4218-37E2-0110-FBB68CF2D463}"/>
              </a:ext>
            </a:extLst>
          </p:cNvPr>
          <p:cNvSpPr txBox="1"/>
          <p:nvPr/>
        </p:nvSpPr>
        <p:spPr>
          <a:xfrm>
            <a:off x="562241" y="5829921"/>
            <a:ext cx="8640000" cy="451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strike="noStrike" spc="-1" dirty="0">
                <a:solidFill>
                  <a:srgbClr val="0054A6"/>
                </a:solidFill>
                <a:latin typeface="Arial"/>
              </a:rPr>
              <a:t>Towards a taxonomy of geodiversity, Volume: 382, Issue: 2269, DOI: (10.1098/rsta.2023.0060) </a:t>
            </a:r>
            <a:endParaRPr lang="en-US" sz="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461FA-872A-AF16-5C20-513930304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531" y="1215143"/>
            <a:ext cx="4475532" cy="1853116"/>
          </a:xfrm>
        </p:spPr>
        <p:txBody>
          <a:bodyPr>
            <a:normAutofit fontScale="55000" lnSpcReduction="20000"/>
          </a:bodyPr>
          <a:lstStyle/>
          <a:p>
            <a:pPr algn="l"/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sz="3600" dirty="0"/>
              <a:t>1. No consensus on </a:t>
            </a:r>
            <a:r>
              <a:rPr lang="nl-NL" sz="3600" dirty="0" err="1"/>
              <a:t>definition</a:t>
            </a:r>
            <a:r>
              <a:rPr lang="nl-NL" sz="3600" dirty="0"/>
              <a:t> </a:t>
            </a:r>
            <a:r>
              <a:rPr lang="nl-NL" sz="3600" dirty="0" err="1"/>
              <a:t>geodiversity</a:t>
            </a:r>
            <a:r>
              <a:rPr lang="nl-NL" sz="3600" dirty="0"/>
              <a:t> and </a:t>
            </a:r>
            <a:r>
              <a:rPr lang="nl-NL" sz="3600" dirty="0" err="1"/>
              <a:t>its</a:t>
            </a:r>
            <a:r>
              <a:rPr lang="nl-NL" sz="3600" dirty="0"/>
              <a:t> </a:t>
            </a:r>
            <a:r>
              <a:rPr lang="nl-NL" sz="3600" dirty="0" err="1"/>
              <a:t>components</a:t>
            </a:r>
            <a:endParaRPr lang="nl-NL" sz="3600" dirty="0"/>
          </a:p>
          <a:p>
            <a:pPr algn="l"/>
            <a:br>
              <a:rPr lang="nl-NL" dirty="0"/>
            </a:br>
            <a:endParaRPr lang="nl-NL" dirty="0"/>
          </a:p>
          <a:p>
            <a:pPr algn="l"/>
            <a:br>
              <a:rPr lang="nl-NL" dirty="0"/>
            </a:br>
            <a:endParaRPr lang="nl-NL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4A450B0-8D74-A29F-9D07-51D44F248949}"/>
              </a:ext>
            </a:extLst>
          </p:cNvPr>
          <p:cNvSpPr txBox="1">
            <a:spLocks/>
          </p:cNvSpPr>
          <p:nvPr/>
        </p:nvSpPr>
        <p:spPr>
          <a:xfrm>
            <a:off x="6843046" y="3068259"/>
            <a:ext cx="4720823" cy="219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u="sng" dirty="0" err="1"/>
              <a:t>Hierarchical</a:t>
            </a:r>
            <a:r>
              <a:rPr lang="nl-NL" u="sng" dirty="0"/>
              <a:t> </a:t>
            </a:r>
            <a:r>
              <a:rPr lang="nl-NL" u="sng" dirty="0" err="1"/>
              <a:t>mapping</a:t>
            </a:r>
            <a:endParaRPr lang="nl-NL" u="sng" dirty="0"/>
          </a:p>
          <a:p>
            <a:pPr algn="l"/>
            <a:br>
              <a:rPr lang="nl-NL" u="sng" dirty="0"/>
            </a:br>
            <a:r>
              <a:rPr lang="en-US" sz="2000" dirty="0"/>
              <a:t>Organizes features into multiple levels of detail (hierarchical) and display the features at different scales in a single map layer (mapping)</a:t>
            </a:r>
            <a:endParaRPr lang="nl-NL" sz="2800" dirty="0"/>
          </a:p>
          <a:p>
            <a:endParaRPr lang="nl-NL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CAA481F-355B-21F9-1271-794DE634A18C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chemeClr val="accent6">
              <a:lumMod val="50000"/>
              <a:alpha val="20000"/>
            </a:schemeClr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671915E4-07C4-B949-AC44-97DECDE9C0FC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5A85A-098B-4933-1F22-44B55FFA13F4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1. </a:t>
            </a:r>
            <a:r>
              <a:rPr lang="nl-NL" sz="1400" dirty="0" err="1">
                <a:solidFill>
                  <a:schemeClr val="bg1"/>
                </a:solidFill>
              </a:rPr>
              <a:t>Introduction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59E9C-E5E4-FDA2-72B1-094010199C04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Methodology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4E8FFF8-4EB4-B8D4-91BC-36F3B4D7271F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36DA9-17AB-70FD-753D-336923163486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Results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0BE15FA2-D044-F1B0-1186-56DBDBC68F26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64A4BF4A-DCD2-A3B9-546C-70885965FB53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16A47-9493-FD28-2C4D-9308BCE1B711}"/>
              </a:ext>
            </a:extLst>
          </p:cNvPr>
          <p:cNvSpPr txBox="1"/>
          <p:nvPr/>
        </p:nvSpPr>
        <p:spPr>
          <a:xfrm>
            <a:off x="11919288" y="6556521"/>
            <a:ext cx="34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7F80C6F0-BE22-1ABE-FAEB-A786801CF1BA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0C5C88-587F-4D93-9BF3-F42E1EDE0705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848A1-7595-ED7E-B36E-65FD825BAA31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Callout: Down Arrow 39">
            <a:extLst>
              <a:ext uri="{FF2B5EF4-FFF2-40B4-BE49-F238E27FC236}">
                <a16:creationId xmlns:a16="http://schemas.microsoft.com/office/drawing/2014/main" id="{42258F1E-4D95-F8EC-87AF-C1539DB8C654}"/>
              </a:ext>
            </a:extLst>
          </p:cNvPr>
          <p:cNvSpPr/>
          <p:nvPr/>
        </p:nvSpPr>
        <p:spPr>
          <a:xfrm>
            <a:off x="6382133" y="1495093"/>
            <a:ext cx="5414688" cy="1060808"/>
          </a:xfrm>
          <a:prstGeom prst="down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37C8A-3167-DC03-50D2-EFFB18390C2F}"/>
              </a:ext>
            </a:extLst>
          </p:cNvPr>
          <p:cNvSpPr txBox="1"/>
          <p:nvPr/>
        </p:nvSpPr>
        <p:spPr>
          <a:xfrm>
            <a:off x="6559588" y="1494073"/>
            <a:ext cx="5459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l-NL" sz="2000" dirty="0"/>
              <a:t>2. No </a:t>
            </a:r>
            <a:r>
              <a:rPr lang="nl-NL" sz="2000" dirty="0" err="1"/>
              <a:t>hierarchical</a:t>
            </a:r>
            <a:r>
              <a:rPr lang="nl-NL" sz="2000" dirty="0"/>
              <a:t> </a:t>
            </a:r>
            <a:r>
              <a:rPr lang="nl-NL" sz="2000" dirty="0" err="1"/>
              <a:t>mapping</a:t>
            </a:r>
            <a:r>
              <a:rPr lang="nl-NL" sz="2000" dirty="0"/>
              <a:t> </a:t>
            </a:r>
            <a:r>
              <a:rPr lang="nl-NL" sz="2000" dirty="0" err="1"/>
              <a:t>methods</a:t>
            </a:r>
            <a:r>
              <a:rPr lang="nl-NL" sz="2000" dirty="0"/>
              <a:t> </a:t>
            </a:r>
            <a:r>
              <a:rPr lang="nl-NL" sz="2000" dirty="0" err="1"/>
              <a:t>where</a:t>
            </a:r>
            <a:r>
              <a:rPr lang="nl-NL" sz="2000" dirty="0"/>
              <a:t> </a:t>
            </a:r>
            <a:r>
              <a:rPr lang="nl-NL" sz="2000" dirty="0" err="1"/>
              <a:t>scale</a:t>
            </a:r>
            <a:r>
              <a:rPr lang="nl-NL" sz="2000" dirty="0"/>
              <a:t> </a:t>
            </a:r>
            <a:r>
              <a:rPr lang="nl-NL" sz="2000" dirty="0" err="1"/>
              <a:t>differences</a:t>
            </a:r>
            <a:r>
              <a:rPr lang="nl-NL" sz="2000" dirty="0"/>
              <a:t> are </a:t>
            </a:r>
            <a:r>
              <a:rPr lang="nl-NL" sz="2000" dirty="0" err="1"/>
              <a:t>accurately</a:t>
            </a:r>
            <a:r>
              <a:rPr lang="nl-NL" sz="2000" dirty="0"/>
              <a:t> </a:t>
            </a:r>
            <a:r>
              <a:rPr lang="nl-NL" sz="2000" dirty="0" err="1"/>
              <a:t>represented</a:t>
            </a:r>
            <a:r>
              <a:rPr lang="nl-NL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101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35" grpId="0" animBg="1"/>
      <p:bldP spid="7" grpId="0"/>
      <p:bldP spid="3" grpId="0" build="p"/>
      <p:bldP spid="5" grpId="0"/>
      <p:bldP spid="4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064" y="-1398833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Research </a:t>
            </a:r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questions</a:t>
            </a:r>
            <a:endParaRPr lang="nl-NL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C79902A3-7ACC-611E-FD35-5CF93597FB00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chemeClr val="accent6">
              <a:lumMod val="50000"/>
              <a:alpha val="20000"/>
            </a:schemeClr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077D4C27-55C8-182B-6E0A-330AF45DDF87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3EF16-2D37-826E-5FE8-BD04F1CDEC94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1. </a:t>
            </a:r>
            <a:r>
              <a:rPr lang="nl-NL" sz="1400" dirty="0" err="1">
                <a:solidFill>
                  <a:schemeClr val="bg1"/>
                </a:solidFill>
              </a:rPr>
              <a:t>Introduction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77DD12-D671-761B-FFB6-2C8F73077A6E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Methodology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6698399-4D2A-EB4A-3245-613CF0ABEB1E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ABC12-19EB-FF2B-77C4-E34571AC64BB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Results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50F5DFAB-F1BB-3453-63F9-A6D5CCFFC584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B78C2BC6-9E10-6DB6-0453-0D05DB9142D2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B9EC0-1E76-D026-3A1F-731377D7C3DC}"/>
              </a:ext>
            </a:extLst>
          </p:cNvPr>
          <p:cNvSpPr txBox="1"/>
          <p:nvPr/>
        </p:nvSpPr>
        <p:spPr>
          <a:xfrm>
            <a:off x="11919288" y="6556521"/>
            <a:ext cx="34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4F17EB3B-D44E-FF5F-CA27-FBDE3B16F897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9356CA-239C-8D64-445C-4C48BEF9F53C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07F5AA-C3E5-E18A-2F48-56382722A362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9B252AC1-510F-BCFA-7EA9-33A90F78AD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6935AF-02D9-A6F0-BE88-C42BF68A8A90}"/>
              </a:ext>
            </a:extLst>
          </p:cNvPr>
          <p:cNvSpPr/>
          <p:nvPr/>
        </p:nvSpPr>
        <p:spPr>
          <a:xfrm>
            <a:off x="1236407" y="1237852"/>
            <a:ext cx="10166803" cy="438229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7380A4FC-00E5-EA05-7300-D623DE6DE87B}"/>
              </a:ext>
            </a:extLst>
          </p:cNvPr>
          <p:cNvSpPr txBox="1">
            <a:spLocks/>
          </p:cNvSpPr>
          <p:nvPr/>
        </p:nvSpPr>
        <p:spPr>
          <a:xfrm>
            <a:off x="1542064" y="1044616"/>
            <a:ext cx="9741349" cy="5665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br>
              <a:rPr lang="en-US" sz="2200" b="1" dirty="0">
                <a:ea typeface="Calibri" panose="020F0502020204030204" pitchFamily="34" charset="0"/>
              </a:rPr>
            </a:br>
            <a:br>
              <a:rPr lang="en-US" sz="2200" b="1" dirty="0">
                <a:ea typeface="Calibri" panose="020F0502020204030204" pitchFamily="34" charset="0"/>
              </a:rPr>
            </a:br>
            <a:r>
              <a:rPr lang="en-US" sz="2800" b="1" dirty="0">
                <a:ea typeface="Calibri" panose="020F0502020204030204" pitchFamily="34" charset="0"/>
              </a:rPr>
              <a:t>1. </a:t>
            </a:r>
            <a:br>
              <a:rPr lang="en-US" sz="2800" b="1" dirty="0">
                <a:ea typeface="Calibri" panose="020F0502020204030204" pitchFamily="34" charset="0"/>
              </a:rPr>
            </a:br>
            <a:r>
              <a:rPr lang="en-US" sz="2800" b="1" dirty="0">
                <a:ea typeface="Calibri" panose="020F0502020204030204" pitchFamily="34" charset="0"/>
              </a:rPr>
              <a:t>Which taxonomic levels and features of </a:t>
            </a:r>
            <a:r>
              <a:rPr lang="en-US" sz="2800" b="1" dirty="0" err="1">
                <a:ea typeface="Calibri" panose="020F0502020204030204" pitchFamily="34" charset="0"/>
              </a:rPr>
              <a:t>Hjort</a:t>
            </a:r>
            <a:r>
              <a:rPr lang="en-US" sz="2800" b="1" dirty="0">
                <a:ea typeface="Calibri" panose="020F0502020204030204" pitchFamily="34" charset="0"/>
              </a:rPr>
              <a:t> et al. (2024) are necessary to map geodiversity </a:t>
            </a:r>
            <a:r>
              <a:rPr lang="en-US" sz="2800" b="1">
                <a:ea typeface="Calibri" panose="020F0502020204030204" pitchFamily="34" charset="0"/>
              </a:rPr>
              <a:t>of Texel island?</a:t>
            </a:r>
            <a:br>
              <a:rPr lang="en-US" sz="2200" b="1" dirty="0">
                <a:ea typeface="Calibri" panose="020F0502020204030204" pitchFamily="34" charset="0"/>
              </a:rPr>
            </a:br>
            <a:br>
              <a:rPr lang="en-US" sz="2200" b="1" dirty="0">
                <a:ea typeface="Calibri" panose="020F0502020204030204" pitchFamily="34" charset="0"/>
              </a:rPr>
            </a:br>
            <a:br>
              <a:rPr lang="en-US" sz="2200" b="1" dirty="0">
                <a:ea typeface="Calibri" panose="020F0502020204030204" pitchFamily="34" charset="0"/>
              </a:rPr>
            </a:br>
            <a:r>
              <a:rPr lang="en-US" sz="2800" dirty="0">
                <a:ea typeface="Calibri" panose="020F0502020204030204" pitchFamily="34" charset="0"/>
              </a:rPr>
              <a:t>2. </a:t>
            </a:r>
            <a:br>
              <a:rPr lang="en-US" sz="2800" dirty="0">
                <a:ea typeface="Calibri" panose="020F0502020204030204" pitchFamily="34" charset="0"/>
              </a:rPr>
            </a:br>
            <a:r>
              <a:rPr lang="en-US" sz="2800" dirty="0">
                <a:ea typeface="Calibri" panose="020F0502020204030204" pitchFamily="34" charset="0"/>
              </a:rPr>
              <a:t>Which digital cartographic visualization tools and techniques adequately display </a:t>
            </a:r>
            <a:r>
              <a:rPr lang="en-US" sz="2800" dirty="0" err="1">
                <a:ea typeface="Calibri" panose="020F0502020204030204" pitchFamily="34" charset="0"/>
              </a:rPr>
              <a:t>geofeatures</a:t>
            </a:r>
            <a:r>
              <a:rPr lang="en-US" sz="2800" dirty="0">
                <a:ea typeface="Calibri" panose="020F0502020204030204" pitchFamily="34" charset="0"/>
              </a:rPr>
              <a:t> in a hierarchical geodiversity map?</a:t>
            </a:r>
          </a:p>
          <a:p>
            <a:pPr algn="l"/>
            <a:br>
              <a:rPr lang="en-US" sz="2200" dirty="0">
                <a:ea typeface="Calibri" panose="020F0502020204030204" pitchFamily="34" charset="0"/>
              </a:rPr>
            </a:br>
            <a:r>
              <a:rPr lang="en-US" sz="2800" dirty="0">
                <a:ea typeface="Calibri" panose="020F0502020204030204" pitchFamily="34" charset="0"/>
              </a:rPr>
              <a:t>3. </a:t>
            </a:r>
            <a:br>
              <a:rPr lang="en-US" sz="2800" dirty="0">
                <a:ea typeface="Calibri" panose="020F0502020204030204" pitchFamily="34" charset="0"/>
              </a:rPr>
            </a:br>
            <a:r>
              <a:rPr lang="en-US" sz="2800" dirty="0">
                <a:ea typeface="Calibri" panose="020F0502020204030204" pitchFamily="34" charset="0"/>
              </a:rPr>
              <a:t>What geodiversity components and classes are present in  the Hoge Berg and dune area?</a:t>
            </a:r>
            <a:endParaRPr lang="nl-NL" sz="2800" dirty="0"/>
          </a:p>
          <a:p>
            <a:pPr algn="l"/>
            <a:br>
              <a:rPr lang="en-US" sz="2000" dirty="0">
                <a:ea typeface="Calibri" panose="020F0502020204030204" pitchFamily="34" charset="0"/>
              </a:rPr>
            </a:br>
            <a:br>
              <a:rPr lang="en-US" sz="1800" dirty="0">
                <a:ea typeface="Calibri" panose="020F0502020204030204" pitchFamily="34" charset="0"/>
              </a:rPr>
            </a:b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4530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52654" y="-1193800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Study</a:t>
            </a:r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 area</a:t>
            </a:r>
          </a:p>
        </p:txBody>
      </p:sp>
      <p:pic>
        <p:nvPicPr>
          <p:cNvPr id="6" name="Picture 5" descr="A map of the country&#10;&#10;Description automatically generated">
            <a:extLst>
              <a:ext uri="{FF2B5EF4-FFF2-40B4-BE49-F238E27FC236}">
                <a16:creationId xmlns:a16="http://schemas.microsoft.com/office/drawing/2014/main" id="{E21F8D1E-C62A-39A6-0657-694418D63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84" y="22641"/>
            <a:ext cx="4641258" cy="6559843"/>
          </a:xfrm>
          <a:prstGeom prst="rect">
            <a:avLst/>
          </a:prstGeom>
        </p:spPr>
      </p:pic>
      <p:pic>
        <p:nvPicPr>
          <p:cNvPr id="15" name="Picture 14" descr="A green and yellow ground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413D707-4360-CAD4-16D3-F910695E9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" b="13333"/>
          <a:stretch/>
        </p:blipFill>
        <p:spPr>
          <a:xfrm>
            <a:off x="-947337" y="28941"/>
            <a:ext cx="9144000" cy="4607027"/>
          </a:xfrm>
          <a:prstGeom prst="rect">
            <a:avLst/>
          </a:prstGeom>
        </p:spPr>
      </p:pic>
      <p:pic>
        <p:nvPicPr>
          <p:cNvPr id="25" name="Picture 24" descr="A green and yellow terrain&#10;&#10;Description automatically generated with medium confidence">
            <a:extLst>
              <a:ext uri="{FF2B5EF4-FFF2-40B4-BE49-F238E27FC236}">
                <a16:creationId xmlns:a16="http://schemas.microsoft.com/office/drawing/2014/main" id="{862C8869-6E81-43D0-2750-7D8BDEAAF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56" y="2416541"/>
            <a:ext cx="10019212" cy="5635807"/>
          </a:xfrm>
          <a:prstGeom prst="rect">
            <a:avLst/>
          </a:prstGeom>
        </p:spPr>
      </p:pic>
      <p:pic>
        <p:nvPicPr>
          <p:cNvPr id="5" name="Picture 4" descr="A pond in a grassy area&#10;&#10;Description automatically generated">
            <a:extLst>
              <a:ext uri="{FF2B5EF4-FFF2-40B4-BE49-F238E27FC236}">
                <a16:creationId xmlns:a16="http://schemas.microsoft.com/office/drawing/2014/main" id="{EC0A5C0E-6B5C-459B-056E-78D8B8118A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5" b="15317"/>
          <a:stretch/>
        </p:blipFill>
        <p:spPr bwMode="auto">
          <a:xfrm>
            <a:off x="-89226" y="3062347"/>
            <a:ext cx="2639247" cy="23252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A3C51F-C183-FAFD-478E-34DDFF97437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230398" y="2004501"/>
            <a:ext cx="578651" cy="105784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A car parked in a parking lot&#10;&#10;Description automatically generated">
            <a:extLst>
              <a:ext uri="{FF2B5EF4-FFF2-40B4-BE49-F238E27FC236}">
                <a16:creationId xmlns:a16="http://schemas.microsoft.com/office/drawing/2014/main" id="{1FDA1E94-AB7B-39C4-9BE8-E32907BBE0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6" b="27309"/>
          <a:stretch/>
        </p:blipFill>
        <p:spPr bwMode="auto">
          <a:xfrm>
            <a:off x="8701010" y="1193800"/>
            <a:ext cx="3490990" cy="17876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DC005F-55B8-4052-52E7-C57735F5CB74}"/>
              </a:ext>
            </a:extLst>
          </p:cNvPr>
          <p:cNvCxnSpPr>
            <a:cxnSpLocks/>
          </p:cNvCxnSpPr>
          <p:nvPr/>
        </p:nvCxnSpPr>
        <p:spPr>
          <a:xfrm flipH="1">
            <a:off x="8163986" y="2076236"/>
            <a:ext cx="532528" cy="144749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AB87843B-BB59-876C-502B-C82693F53F9A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chemeClr val="accent6">
              <a:lumMod val="50000"/>
              <a:alpha val="20000"/>
            </a:schemeClr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F934C88F-6EEA-6A08-E486-6A7E1A5F8A54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808544-ACD2-2357-4DB2-FE25F604B716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1. </a:t>
            </a:r>
            <a:r>
              <a:rPr lang="nl-NL" sz="1400" dirty="0" err="1">
                <a:solidFill>
                  <a:schemeClr val="bg1"/>
                </a:solidFill>
              </a:rPr>
              <a:t>Introduction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74EDD0-2EA1-EEB6-2205-0CFA05A77A4D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Methodology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12029351-7205-BA5C-9267-998FF5975835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12094C-273F-6281-3F05-6D1C9CAC477B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Results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311EC063-F204-75E3-0844-0B82FF6BEDAD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BE9AE62B-5C99-C464-0AD4-9ABFCA0C8211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249877-F913-4F32-8D41-2FC193F5E637}"/>
              </a:ext>
            </a:extLst>
          </p:cNvPr>
          <p:cNvSpPr txBox="1"/>
          <p:nvPr/>
        </p:nvSpPr>
        <p:spPr>
          <a:xfrm>
            <a:off x="11919288" y="6556521"/>
            <a:ext cx="34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1A98CABF-0B81-0302-9B7B-B72F8A0B40CE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709873-295F-E3E1-A91F-0B60D82E580D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387D20-DA37-4E8F-D8CB-ECD12C40EC40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9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48000" y="-1289493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Workflow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DDCE29-55FC-23AD-7ADA-ABFC1A12F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031" y="0"/>
            <a:ext cx="6738641" cy="65565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CA0293F-6EE7-5FDC-512B-1E8FEB0C26A5}"/>
              </a:ext>
            </a:extLst>
          </p:cNvPr>
          <p:cNvGrpSpPr/>
          <p:nvPr/>
        </p:nvGrpSpPr>
        <p:grpSpPr>
          <a:xfrm>
            <a:off x="3842863" y="377687"/>
            <a:ext cx="6852976" cy="4953765"/>
            <a:chOff x="3838471" y="602974"/>
            <a:chExt cx="6852976" cy="49537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78EDC4-5C95-AB16-4400-851427A56B90}"/>
                </a:ext>
              </a:extLst>
            </p:cNvPr>
            <p:cNvSpPr/>
            <p:nvPr/>
          </p:nvSpPr>
          <p:spPr>
            <a:xfrm>
              <a:off x="3838471" y="602974"/>
              <a:ext cx="6852976" cy="179567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A75748-4D66-5CBE-DCBF-A47FB6DCBAC1}"/>
                </a:ext>
              </a:extLst>
            </p:cNvPr>
            <p:cNvSpPr/>
            <p:nvPr/>
          </p:nvSpPr>
          <p:spPr>
            <a:xfrm>
              <a:off x="3838471" y="4280599"/>
              <a:ext cx="6852976" cy="127614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F85788B-E937-82A5-2A34-E55662D1BBDC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C7473DC9-EE0B-12EC-91EC-35D5229E17B8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6D7F2-39CD-32D2-F753-D5FD65C95E59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30BD2-8965-DC7B-112A-605B0DE04688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2. </a:t>
            </a:r>
            <a:r>
              <a:rPr lang="nl-NL" sz="1400" dirty="0" err="1">
                <a:solidFill>
                  <a:schemeClr val="bg1"/>
                </a:solidFill>
              </a:rPr>
              <a:t>Methodology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E55CFAA4-58F8-952F-A6B8-5D5D3C450F0B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F030A-DF69-134D-F465-D37742807C2C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Results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48ACF9AE-A270-173C-C446-4E9EAF36ED07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8998A8E5-8DC2-47FF-DD4B-6AEEDBCCD35C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E3848-5FDD-234F-D128-E23C76DA0BBF}"/>
              </a:ext>
            </a:extLst>
          </p:cNvPr>
          <p:cNvSpPr txBox="1"/>
          <p:nvPr/>
        </p:nvSpPr>
        <p:spPr>
          <a:xfrm>
            <a:off x="11919288" y="6556521"/>
            <a:ext cx="34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191B558B-F2D5-D650-5CDF-20D0F6C417F2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577071-1FDE-07B1-B66A-0AE5E7A9CC75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297645-B5F8-E7DD-781C-B8FD6B35EA74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8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4F10-F044-435E-AFE5-64C7F6125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25797" y="-1289493"/>
            <a:ext cx="9144000" cy="2387600"/>
          </a:xfrm>
        </p:spPr>
        <p:txBody>
          <a:bodyPr>
            <a:normAutofit/>
          </a:bodyPr>
          <a:lstStyle/>
          <a:p>
            <a:r>
              <a:rPr lang="nl-NL" sz="4400" dirty="0" err="1">
                <a:solidFill>
                  <a:schemeClr val="accent6">
                    <a:lumMod val="50000"/>
                  </a:schemeClr>
                </a:solidFill>
              </a:rPr>
              <a:t>Taxonomy</a:t>
            </a:r>
            <a:r>
              <a:rPr lang="nl-NL" sz="4400" dirty="0">
                <a:solidFill>
                  <a:schemeClr val="accent6">
                    <a:lumMod val="50000"/>
                  </a:schemeClr>
                </a:solidFill>
              </a:rPr>
              <a:t> Texel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CEC185-21FA-0EA0-4711-AA165825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83" y="0"/>
            <a:ext cx="8183218" cy="6543914"/>
          </a:xfrm>
          <a:prstGeom prst="rect">
            <a:avLst/>
          </a:prstGeom>
        </p:spPr>
      </p:pic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20971AEB-17D8-4DB7-CC16-21EC37EB0E4A}"/>
              </a:ext>
            </a:extLst>
          </p:cNvPr>
          <p:cNvSpPr/>
          <p:nvPr/>
        </p:nvSpPr>
        <p:spPr>
          <a:xfrm>
            <a:off x="2" y="6562821"/>
            <a:ext cx="2584171" cy="2951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16AB211-90E2-6C23-A4B3-5A76F820A21A}"/>
              </a:ext>
            </a:extLst>
          </p:cNvPr>
          <p:cNvSpPr/>
          <p:nvPr/>
        </p:nvSpPr>
        <p:spPr>
          <a:xfrm>
            <a:off x="2428640" y="6550222"/>
            <a:ext cx="2514421" cy="307778"/>
          </a:xfrm>
          <a:prstGeom prst="chevron">
            <a:avLst/>
          </a:prstGeom>
          <a:solidFill>
            <a:srgbClr val="C8D9C2"/>
          </a:solidFill>
          <a:ln w="127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82D91-18D9-9EB4-F1EB-39ADBDD39988}"/>
              </a:ext>
            </a:extLst>
          </p:cNvPr>
          <p:cNvSpPr txBox="1"/>
          <p:nvPr/>
        </p:nvSpPr>
        <p:spPr>
          <a:xfrm>
            <a:off x="514779" y="6556521"/>
            <a:ext cx="1913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rgbClr val="B4E5A2"/>
                </a:solidFill>
              </a:rPr>
              <a:t>1. </a:t>
            </a:r>
            <a:r>
              <a:rPr lang="nl-NL" sz="1400" dirty="0" err="1">
                <a:solidFill>
                  <a:srgbClr val="B4E5A2"/>
                </a:solidFill>
              </a:rPr>
              <a:t>Introduction</a:t>
            </a:r>
            <a:endParaRPr lang="nl-NL" sz="1400" dirty="0">
              <a:solidFill>
                <a:srgbClr val="B4E5A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E3741C-B281-A292-5A45-F7FE666D7D19}"/>
              </a:ext>
            </a:extLst>
          </p:cNvPr>
          <p:cNvSpPr txBox="1"/>
          <p:nvPr/>
        </p:nvSpPr>
        <p:spPr>
          <a:xfrm>
            <a:off x="2978571" y="6556521"/>
            <a:ext cx="19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2. </a:t>
            </a:r>
            <a:r>
              <a:rPr lang="nl-NL" sz="1400" dirty="0" err="1">
                <a:solidFill>
                  <a:schemeClr val="bg1"/>
                </a:solidFill>
              </a:rPr>
              <a:t>Methodology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78E993B0-1469-19AC-CB98-DBA0608F54B5}"/>
              </a:ext>
            </a:extLst>
          </p:cNvPr>
          <p:cNvSpPr/>
          <p:nvPr/>
        </p:nvSpPr>
        <p:spPr>
          <a:xfrm>
            <a:off x="4790661" y="6550220"/>
            <a:ext cx="243839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CBA32B-8F5B-8C5E-E3B3-07818006CF5D}"/>
              </a:ext>
            </a:extLst>
          </p:cNvPr>
          <p:cNvSpPr txBox="1"/>
          <p:nvPr/>
        </p:nvSpPr>
        <p:spPr>
          <a:xfrm>
            <a:off x="5462818" y="6556521"/>
            <a:ext cx="189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Results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B3B9719E-59A6-FD0B-7DF9-DF3184FF9820}"/>
              </a:ext>
            </a:extLst>
          </p:cNvPr>
          <p:cNvSpPr/>
          <p:nvPr/>
        </p:nvSpPr>
        <p:spPr>
          <a:xfrm>
            <a:off x="8700052" y="6550217"/>
            <a:ext cx="3096769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0AC923AE-8A79-73D0-BBB9-DF313D2DE627}"/>
              </a:ext>
            </a:extLst>
          </p:cNvPr>
          <p:cNvSpPr/>
          <p:nvPr/>
        </p:nvSpPr>
        <p:spPr>
          <a:xfrm rot="10800000">
            <a:off x="11803688" y="6545288"/>
            <a:ext cx="404678" cy="307778"/>
          </a:xfrm>
          <a:prstGeom prst="homePlate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5B1152-5493-62DB-42E9-17299C29B264}"/>
              </a:ext>
            </a:extLst>
          </p:cNvPr>
          <p:cNvSpPr txBox="1"/>
          <p:nvPr/>
        </p:nvSpPr>
        <p:spPr>
          <a:xfrm>
            <a:off x="11919288" y="6556521"/>
            <a:ext cx="34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97745307-A0B1-5208-48E2-933DC1EE2212}"/>
              </a:ext>
            </a:extLst>
          </p:cNvPr>
          <p:cNvSpPr/>
          <p:nvPr/>
        </p:nvSpPr>
        <p:spPr>
          <a:xfrm>
            <a:off x="7043530" y="6550222"/>
            <a:ext cx="2670311" cy="307778"/>
          </a:xfrm>
          <a:prstGeom prst="chevron">
            <a:avLst/>
          </a:prstGeom>
          <a:solidFill>
            <a:srgbClr val="F0FAEC"/>
          </a:solidFill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F18B01-4F8C-8EE9-52F6-F1406C7433A4}"/>
              </a:ext>
            </a:extLst>
          </p:cNvPr>
          <p:cNvSpPr txBox="1"/>
          <p:nvPr/>
        </p:nvSpPr>
        <p:spPr>
          <a:xfrm>
            <a:off x="10130232" y="6556521"/>
            <a:ext cx="154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Conclusion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E803B4-6F2A-4F1A-271A-7B60B624F27D}"/>
              </a:ext>
            </a:extLst>
          </p:cNvPr>
          <p:cNvSpPr txBox="1"/>
          <p:nvPr/>
        </p:nvSpPr>
        <p:spPr>
          <a:xfrm>
            <a:off x="7748817" y="6556521"/>
            <a:ext cx="2173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4. </a:t>
            </a:r>
            <a:r>
              <a:rPr lang="nl-NL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Discussion</a:t>
            </a:r>
            <a:endParaRPr lang="nl-NL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1202</Words>
  <Application>Microsoft Office PowerPoint</Application>
  <PresentationFormat>Widescreen</PresentationFormat>
  <Paragraphs>190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Office Theme</vt:lpstr>
      <vt:lpstr>Mapping geodiversity in Texel</vt:lpstr>
      <vt:lpstr>Agenda</vt:lpstr>
      <vt:lpstr>What is geodiversity?</vt:lpstr>
      <vt:lpstr>Relevance of geodiversity</vt:lpstr>
      <vt:lpstr>Knowledge gaps</vt:lpstr>
      <vt:lpstr>Research questions</vt:lpstr>
      <vt:lpstr>Study area</vt:lpstr>
      <vt:lpstr>Workflow</vt:lpstr>
      <vt:lpstr>Taxonomy Texel</vt:lpstr>
      <vt:lpstr>Fieldwork</vt:lpstr>
      <vt:lpstr>Hierarchical geodiversity map</vt:lpstr>
      <vt:lpstr>Hierarchical geodiversity map</vt:lpstr>
      <vt:lpstr>Geodiversity in the two case study areas</vt:lpstr>
      <vt:lpstr>Discussion</vt:lpstr>
      <vt:lpstr>Conclusion</vt:lpstr>
      <vt:lpstr>Conclusion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geodiversity in Texel</dc:title>
  <dc:creator>Minqiu Korevaar</dc:creator>
  <cp:lastModifiedBy>Minqiu Korevaar</cp:lastModifiedBy>
  <cp:revision>210</cp:revision>
  <dcterms:created xsi:type="dcterms:W3CDTF">2024-06-17T15:11:36Z</dcterms:created>
  <dcterms:modified xsi:type="dcterms:W3CDTF">2024-06-28T07:30:55Z</dcterms:modified>
</cp:coreProperties>
</file>